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0"/>
  </p:notesMasterIdLst>
  <p:sldIdLst>
    <p:sldId id="264" r:id="rId2"/>
    <p:sldId id="256" r:id="rId3"/>
    <p:sldId id="257" r:id="rId4"/>
    <p:sldId id="258" r:id="rId5"/>
    <p:sldId id="260" r:id="rId6"/>
    <p:sldId id="261" r:id="rId7"/>
    <p:sldId id="262" r:id="rId8"/>
    <p:sldId id="263" r:id="rId9"/>
  </p:sldIdLst>
  <p:sldSz cx="14630400" cy="8229600"/>
  <p:notesSz cx="8229600" cy="14630400"/>
  <p:embeddedFontLst>
    <p:embeddedFont>
      <p:font typeface="Arimo" panose="020B0604020202020204" charset="0"/>
      <p:regular r:id="rId11"/>
    </p:embeddedFont>
    <p:embeddedFont>
      <p:font typeface="Calibri" panose="020F0502020204030204" pitchFamily="34" charset="0"/>
      <p:regular r:id="rId12"/>
      <p:bold r:id="rId13"/>
      <p:italic r:id="rId14"/>
      <p:boldItalic r:id="rId15"/>
    </p:embeddedFont>
    <p:embeddedFont>
      <p:font typeface="Raleway" panose="020B0503030101060003"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100" d="100"/>
          <a:sy n="100" d="100"/>
        </p:scale>
        <p:origin x="1806"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33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24648-867D-74E6-2F3D-B208A52F5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D53E7-5696-14D2-0DD7-762C4AEFF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6B780-3352-F52D-D926-6F805192C7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FE78F-9DF1-D5EF-A62A-F938FFA3D59A}"/>
              </a:ext>
            </a:extLst>
          </p:cNvPr>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427837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txBody>
          <a:bodyPr/>
          <a:lstStyle/>
          <a:p>
            <a:endParaRPr lang="en-GB"/>
          </a:p>
        </p:txBody>
      </p:sp>
      <p:sp>
        <p:nvSpPr>
          <p:cNvPr id="3" name="Shape 1"/>
          <p:cNvSpPr/>
          <p:nvPr/>
        </p:nvSpPr>
        <p:spPr>
          <a:xfrm>
            <a:off x="0" y="0"/>
            <a:ext cx="14630400" cy="8229600"/>
          </a:xfrm>
          <a:prstGeom prst="rect">
            <a:avLst/>
          </a:prstGeom>
          <a:solidFill>
            <a:srgbClr val="0C0A33"/>
          </a:solidFill>
          <a:ln/>
        </p:spPr>
        <p:txBody>
          <a:bodyPr/>
          <a:lstStyle/>
          <a:p>
            <a:endParaRPr lang="en-GB"/>
          </a:p>
        </p:txBody>
      </p:sp>
      <p:pic>
        <p:nvPicPr>
          <p:cNvPr id="5" name="Picture 4" descr="A round button with text and a red white and blue background&#10;&#10;Description automatically generated">
            <a:extLst>
              <a:ext uri="{FF2B5EF4-FFF2-40B4-BE49-F238E27FC236}">
                <a16:creationId xmlns:a16="http://schemas.microsoft.com/office/drawing/2014/main" id="{731DB76F-7C21-CFB5-B459-354B96530D8F}"/>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5" name="Picture 4" descr="A round button with text and a red white and blue background&#10;&#10;Description automatically generated">
            <a:extLst>
              <a:ext uri="{FF2B5EF4-FFF2-40B4-BE49-F238E27FC236}">
                <a16:creationId xmlns:a16="http://schemas.microsoft.com/office/drawing/2014/main" id="{D986A5FA-B463-9CC1-7B24-ECA80E2CE7BF}"/>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5" name="Picture 4" descr="A round button with text and a red white and blue background&#10;&#10;Description automatically generated">
            <a:extLst>
              <a:ext uri="{FF2B5EF4-FFF2-40B4-BE49-F238E27FC236}">
                <a16:creationId xmlns:a16="http://schemas.microsoft.com/office/drawing/2014/main" id="{31B3AF67-7F5C-E67A-E469-046CE13049C0}"/>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5" name="Picture 4" descr="A round button with text and a red white and blue background&#10;&#10;Description automatically generated">
            <a:extLst>
              <a:ext uri="{FF2B5EF4-FFF2-40B4-BE49-F238E27FC236}">
                <a16:creationId xmlns:a16="http://schemas.microsoft.com/office/drawing/2014/main" id="{DA04B612-696F-55A8-47EE-96B3EE308446}"/>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5" name="Picture 4" descr="A round button with text and a red white and blue background&#10;&#10;Description automatically generated">
            <a:extLst>
              <a:ext uri="{FF2B5EF4-FFF2-40B4-BE49-F238E27FC236}">
                <a16:creationId xmlns:a16="http://schemas.microsoft.com/office/drawing/2014/main" id="{88BE3F16-C60C-5628-E0C5-5C12A38AFD9B}"/>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5" name="Picture 4" descr="A round button with text and a red white and blue background&#10;&#10;Description automatically generated">
            <a:extLst>
              <a:ext uri="{FF2B5EF4-FFF2-40B4-BE49-F238E27FC236}">
                <a16:creationId xmlns:a16="http://schemas.microsoft.com/office/drawing/2014/main" id="{1199DA25-F3BD-371D-5DC1-D855417A660F}"/>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5" name="Picture 4" descr="A round button with text and a red white and blue background&#10;&#10;Description automatically generated">
            <a:extLst>
              <a:ext uri="{FF2B5EF4-FFF2-40B4-BE49-F238E27FC236}">
                <a16:creationId xmlns:a16="http://schemas.microsoft.com/office/drawing/2014/main" id="{1D73FB7E-DF41-A54A-85DB-5B27CD858CB3}"/>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50D48"/>
          </a:solidFill>
          <a:ln/>
        </p:spPr>
      </p:sp>
      <p:sp>
        <p:nvSpPr>
          <p:cNvPr id="3" name="Shape 1"/>
          <p:cNvSpPr/>
          <p:nvPr/>
        </p:nvSpPr>
        <p:spPr>
          <a:xfrm>
            <a:off x="0" y="0"/>
            <a:ext cx="14630400" cy="8229600"/>
          </a:xfrm>
          <a:prstGeom prst="rect">
            <a:avLst/>
          </a:prstGeom>
          <a:solidFill>
            <a:srgbClr val="0C0A33"/>
          </a:solidFill>
          <a:ln/>
        </p:spPr>
      </p:sp>
      <p:pic>
        <p:nvPicPr>
          <p:cNvPr id="6" name="Picture 5" descr="A round button with text and a red white and blue background&#10;&#10;Description automatically generated">
            <a:extLst>
              <a:ext uri="{FF2B5EF4-FFF2-40B4-BE49-F238E27FC236}">
                <a16:creationId xmlns:a16="http://schemas.microsoft.com/office/drawing/2014/main" id="{9AD2D74E-BF2B-2F90-D120-0515901C2AB1}"/>
              </a:ext>
            </a:extLst>
          </p:cNvPr>
          <p:cNvPicPr>
            <a:picLocks noChangeAspect="1"/>
          </p:cNvPicPr>
          <p:nvPr userDrawn="1"/>
        </p:nvPicPr>
        <p:blipFill>
          <a:blip r:embed="rId2"/>
          <a:stretch>
            <a:fillRect/>
          </a:stretch>
        </p:blipFill>
        <p:spPr>
          <a:xfrm>
            <a:off x="13236498" y="6970260"/>
            <a:ext cx="1059405" cy="106018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button with text and a red white and blue background&#10;&#10;Description automatically generated">
            <a:extLst>
              <a:ext uri="{FF2B5EF4-FFF2-40B4-BE49-F238E27FC236}">
                <a16:creationId xmlns:a16="http://schemas.microsoft.com/office/drawing/2014/main" id="{FE57174D-8D21-87E3-EECF-D3369FD582DF}"/>
              </a:ext>
            </a:extLst>
          </p:cNvPr>
          <p:cNvPicPr>
            <a:picLocks noChangeAspect="1"/>
          </p:cNvPicPr>
          <p:nvPr userDrawn="1"/>
        </p:nvPicPr>
        <p:blipFill>
          <a:blip r:embed="rId11"/>
          <a:stretch>
            <a:fillRect/>
          </a:stretch>
        </p:blipFill>
        <p:spPr>
          <a:xfrm>
            <a:off x="13236498" y="6970260"/>
            <a:ext cx="1059405" cy="10601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allporschetrophy.co.uk"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www.allporschetrophy.co.uk"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17416-848C-2637-5336-F9C935B000E3}"/>
            </a:ext>
          </a:extLst>
        </p:cNvPr>
        <p:cNvGrpSpPr/>
        <p:nvPr/>
      </p:nvGrpSpPr>
      <p:grpSpPr>
        <a:xfrm>
          <a:off x="0" y="0"/>
          <a:ext cx="0" cy="0"/>
          <a:chOff x="0" y="0"/>
          <a:chExt cx="0" cy="0"/>
        </a:xfrm>
      </p:grpSpPr>
      <p:pic>
        <p:nvPicPr>
          <p:cNvPr id="2" name="Image 0">
            <a:extLst>
              <a:ext uri="{FF2B5EF4-FFF2-40B4-BE49-F238E27FC236}">
                <a16:creationId xmlns:a16="http://schemas.microsoft.com/office/drawing/2014/main" id="{8E683C98-7232-F00D-FB77-D50A51690A36}"/>
              </a:ext>
            </a:extLst>
          </p:cNvPr>
          <p:cNvPicPr>
            <a:picLocks noChangeAspect="1"/>
          </p:cNvPicPr>
          <p:nvPr/>
        </p:nvPicPr>
        <p:blipFill>
          <a:blip r:embed="rId3"/>
          <a:stretch>
            <a:fillRect/>
          </a:stretch>
        </p:blipFill>
        <p:spPr>
          <a:xfrm>
            <a:off x="-57150" y="-1524000"/>
            <a:ext cx="14730413" cy="9820275"/>
          </a:xfrm>
          <a:prstGeom prst="rect">
            <a:avLst/>
          </a:prstGeom>
        </p:spPr>
      </p:pic>
      <p:sp>
        <p:nvSpPr>
          <p:cNvPr id="3" name="Shape 0">
            <a:extLst>
              <a:ext uri="{FF2B5EF4-FFF2-40B4-BE49-F238E27FC236}">
                <a16:creationId xmlns:a16="http://schemas.microsoft.com/office/drawing/2014/main" id="{81A3EB15-4B06-0712-20EA-7DB4C605A377}"/>
              </a:ext>
            </a:extLst>
          </p:cNvPr>
          <p:cNvSpPr/>
          <p:nvPr/>
        </p:nvSpPr>
        <p:spPr>
          <a:xfrm>
            <a:off x="-104775" y="-114300"/>
            <a:ext cx="14887575" cy="8486775"/>
          </a:xfrm>
          <a:prstGeom prst="rect">
            <a:avLst/>
          </a:prstGeom>
          <a:solidFill>
            <a:srgbClr val="0C0A33">
              <a:alpha val="80000"/>
            </a:srgbClr>
          </a:solidFill>
          <a:ln/>
        </p:spPr>
        <p:txBody>
          <a:bodyPr/>
          <a:lstStyle/>
          <a:p>
            <a:endParaRPr lang="en-GB" dirty="0"/>
          </a:p>
        </p:txBody>
      </p:sp>
      <p:sp>
        <p:nvSpPr>
          <p:cNvPr id="4" name="Text 1">
            <a:extLst>
              <a:ext uri="{FF2B5EF4-FFF2-40B4-BE49-F238E27FC236}">
                <a16:creationId xmlns:a16="http://schemas.microsoft.com/office/drawing/2014/main" id="{1C41478F-1041-30D8-4A55-3790FEE3E441}"/>
              </a:ext>
            </a:extLst>
          </p:cNvPr>
          <p:cNvSpPr/>
          <p:nvPr/>
        </p:nvSpPr>
        <p:spPr>
          <a:xfrm>
            <a:off x="968693" y="3552107"/>
            <a:ext cx="12692896" cy="1452086"/>
          </a:xfrm>
          <a:prstGeom prst="rect">
            <a:avLst/>
          </a:prstGeom>
          <a:noFill/>
          <a:ln/>
        </p:spPr>
        <p:txBody>
          <a:bodyPr wrap="square" lIns="0" tIns="0" rIns="0" bIns="0" rtlCol="0" anchor="t"/>
          <a:lstStyle/>
          <a:p>
            <a:pPr marL="0" indent="0" algn="ctr">
              <a:buNone/>
            </a:pPr>
            <a:r>
              <a:rPr lang="en-US" sz="7200" b="1" dirty="0">
                <a:solidFill>
                  <a:srgbClr val="FFFFFF"/>
                </a:solidFill>
                <a:latin typeface="Raleway" pitchFamily="2" charset="0"/>
                <a:ea typeface="Syne Bold" pitchFamily="34" charset="-122"/>
                <a:cs typeface="Syne Bold" pitchFamily="34" charset="-120"/>
              </a:rPr>
              <a:t>“GREAT RACING</a:t>
            </a:r>
          </a:p>
          <a:p>
            <a:pPr marL="0" indent="0" algn="ctr">
              <a:buNone/>
            </a:pPr>
            <a:r>
              <a:rPr lang="en-US" sz="7200" b="1" dirty="0">
                <a:solidFill>
                  <a:srgbClr val="FFFFFF"/>
                </a:solidFill>
                <a:latin typeface="Raleway" pitchFamily="2" charset="0"/>
                <a:ea typeface="Syne Bold" pitchFamily="34" charset="-122"/>
                <a:cs typeface="Syne Bold" pitchFamily="34" charset="-120"/>
              </a:rPr>
              <a:t>GREAT PEOPLE</a:t>
            </a:r>
          </a:p>
          <a:p>
            <a:pPr marL="0" indent="0" algn="ctr">
              <a:buNone/>
            </a:pPr>
            <a:r>
              <a:rPr lang="en-US" sz="7200" b="1" dirty="0">
                <a:solidFill>
                  <a:srgbClr val="FFFFFF"/>
                </a:solidFill>
                <a:latin typeface="Raleway" pitchFamily="2" charset="0"/>
                <a:ea typeface="Syne Bold" pitchFamily="34" charset="-122"/>
                <a:cs typeface="Syne Bold" pitchFamily="34" charset="-120"/>
              </a:rPr>
              <a:t>GREAT VALUE”</a:t>
            </a:r>
            <a:endParaRPr lang="en-US" sz="7200" dirty="0">
              <a:latin typeface="Raleway" pitchFamily="2" charset="0"/>
            </a:endParaRPr>
          </a:p>
        </p:txBody>
      </p:sp>
      <p:sp>
        <p:nvSpPr>
          <p:cNvPr id="7" name="Text 4">
            <a:extLst>
              <a:ext uri="{FF2B5EF4-FFF2-40B4-BE49-F238E27FC236}">
                <a16:creationId xmlns:a16="http://schemas.microsoft.com/office/drawing/2014/main" id="{86477B2A-04DC-2FEB-3BCD-F6C5C011D6E7}"/>
              </a:ext>
            </a:extLst>
          </p:cNvPr>
          <p:cNvSpPr/>
          <p:nvPr/>
        </p:nvSpPr>
        <p:spPr>
          <a:xfrm>
            <a:off x="1092994" y="6103620"/>
            <a:ext cx="146328" cy="97512"/>
          </a:xfrm>
          <a:prstGeom prst="rect">
            <a:avLst/>
          </a:prstGeom>
          <a:noFill/>
          <a:ln/>
        </p:spPr>
        <p:txBody>
          <a:bodyPr wrap="none" lIns="0" tIns="0" rIns="0" bIns="0" rtlCol="0" anchor="t"/>
          <a:lstStyle/>
          <a:p>
            <a:pPr marL="0" indent="0" algn="ctr">
              <a:lnSpc>
                <a:spcPts val="750"/>
              </a:lnSpc>
              <a:buNone/>
            </a:pPr>
            <a:r>
              <a:rPr lang="en-US" sz="750" dirty="0">
                <a:solidFill>
                  <a:srgbClr val="3C3838"/>
                </a:solidFill>
                <a:latin typeface="Arimo Medium" pitchFamily="34" charset="0"/>
                <a:ea typeface="Arimo Medium" pitchFamily="34" charset="-122"/>
                <a:cs typeface="Arimo Medium" pitchFamily="34" charset="-120"/>
              </a:rPr>
              <a:t>MS</a:t>
            </a:r>
            <a:endParaRPr lang="en-US" sz="750" dirty="0"/>
          </a:p>
        </p:txBody>
      </p:sp>
      <p:pic>
        <p:nvPicPr>
          <p:cNvPr id="9" name="Picture 8" descr="A round button with text and a red white and blue background&#10;&#10;Description automatically generated">
            <a:extLst>
              <a:ext uri="{FF2B5EF4-FFF2-40B4-BE49-F238E27FC236}">
                <a16:creationId xmlns:a16="http://schemas.microsoft.com/office/drawing/2014/main" id="{A61C0290-F505-A401-95DF-509EDBC919CD}"/>
              </a:ext>
            </a:extLst>
          </p:cNvPr>
          <p:cNvPicPr>
            <a:picLocks noChangeAspect="1"/>
          </p:cNvPicPr>
          <p:nvPr/>
        </p:nvPicPr>
        <p:blipFill>
          <a:blip r:embed="rId4"/>
          <a:stretch>
            <a:fillRect/>
          </a:stretch>
        </p:blipFill>
        <p:spPr>
          <a:xfrm>
            <a:off x="5901690" y="434820"/>
            <a:ext cx="2827019" cy="2829096"/>
          </a:xfrm>
          <a:prstGeom prst="rect">
            <a:avLst/>
          </a:prstGeom>
        </p:spPr>
      </p:pic>
      <p:sp>
        <p:nvSpPr>
          <p:cNvPr id="6" name="TextBox 5">
            <a:extLst>
              <a:ext uri="{FF2B5EF4-FFF2-40B4-BE49-F238E27FC236}">
                <a16:creationId xmlns:a16="http://schemas.microsoft.com/office/drawing/2014/main" id="{61E65966-2691-1E18-9CB5-BED9EB68FA39}"/>
              </a:ext>
            </a:extLst>
          </p:cNvPr>
          <p:cNvSpPr txBox="1"/>
          <p:nvPr/>
        </p:nvSpPr>
        <p:spPr>
          <a:xfrm>
            <a:off x="3657541" y="7509416"/>
            <a:ext cx="7315200" cy="461665"/>
          </a:xfrm>
          <a:prstGeom prst="rect">
            <a:avLst/>
          </a:prstGeom>
          <a:noFill/>
        </p:spPr>
        <p:txBody>
          <a:bodyPr wrap="square">
            <a:spAutoFit/>
          </a:bodyPr>
          <a:lstStyle/>
          <a:p>
            <a:pPr algn="ctr"/>
            <a:r>
              <a:rPr lang="en-US" sz="2400" u="sng" dirty="0">
                <a:solidFill>
                  <a:srgbClr val="8061FF"/>
                </a:solidFill>
                <a:latin typeface="Arimo" pitchFamily="34" charset="0"/>
                <a:ea typeface="Arimo" pitchFamily="34" charset="-122"/>
                <a:cs typeface="Arimo" pitchFamily="34" charset="-120"/>
                <a:hlinkClick r:id="rId5">
                  <a:extLst>
                    <a:ext uri="{A12FA001-AC4F-418D-AE19-62706E023703}">
                      <ahyp:hlinkClr xmlns:ahyp="http://schemas.microsoft.com/office/drawing/2018/hyperlinkcolor" val="tx"/>
                    </a:ext>
                  </a:extLst>
                </a:hlinkClick>
              </a:rPr>
              <a:t>www.allporschetrophy.co.uk</a:t>
            </a:r>
            <a:r>
              <a:rPr lang="en-US" sz="2400" dirty="0">
                <a:solidFill>
                  <a:srgbClr val="D9E1FF"/>
                </a:solidFill>
                <a:latin typeface="Arimo" pitchFamily="34" charset="0"/>
                <a:ea typeface="Arimo" pitchFamily="34" charset="-122"/>
                <a:cs typeface="Arimo" pitchFamily="34" charset="-120"/>
              </a:rPr>
              <a:t>. </a:t>
            </a:r>
            <a:endParaRPr lang="en-GB" sz="2400" dirty="0"/>
          </a:p>
        </p:txBody>
      </p:sp>
    </p:spTree>
    <p:extLst>
      <p:ext uri="{BB962C8B-B14F-4D97-AF65-F5344CB8AC3E}">
        <p14:creationId xmlns:p14="http://schemas.microsoft.com/office/powerpoint/2010/main" val="2972801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p:cNvPicPr>
            <a:picLocks noChangeAspect="1"/>
          </p:cNvPicPr>
          <p:nvPr/>
        </p:nvPicPr>
        <p:blipFill>
          <a:blip r:embed="rId3"/>
          <a:stretch>
            <a:fillRect/>
          </a:stretch>
        </p:blipFill>
        <p:spPr>
          <a:xfrm>
            <a:off x="0" y="-1524000"/>
            <a:ext cx="14630400" cy="9753600"/>
          </a:xfrm>
          <a:prstGeom prst="rect">
            <a:avLst/>
          </a:prstGeom>
        </p:spPr>
      </p:pic>
      <p:sp>
        <p:nvSpPr>
          <p:cNvPr id="3" name="Shape 0"/>
          <p:cNvSpPr/>
          <p:nvPr/>
        </p:nvSpPr>
        <p:spPr>
          <a:xfrm>
            <a:off x="-59" y="0"/>
            <a:ext cx="14630400" cy="8229600"/>
          </a:xfrm>
          <a:prstGeom prst="rect">
            <a:avLst/>
          </a:prstGeom>
          <a:solidFill>
            <a:srgbClr val="0C0A33">
              <a:alpha val="80000"/>
            </a:srgbClr>
          </a:solidFill>
          <a:ln/>
        </p:spPr>
        <p:txBody>
          <a:bodyPr/>
          <a:lstStyle/>
          <a:p>
            <a:endParaRPr lang="en-GB"/>
          </a:p>
        </p:txBody>
      </p:sp>
      <p:sp>
        <p:nvSpPr>
          <p:cNvPr id="4" name="Text 1"/>
          <p:cNvSpPr/>
          <p:nvPr/>
        </p:nvSpPr>
        <p:spPr>
          <a:xfrm>
            <a:off x="1092994" y="2587228"/>
            <a:ext cx="12692896" cy="1452086"/>
          </a:xfrm>
          <a:prstGeom prst="rect">
            <a:avLst/>
          </a:prstGeom>
          <a:noFill/>
          <a:ln/>
        </p:spPr>
        <p:txBody>
          <a:bodyPr wrap="square" lIns="0" tIns="0" rIns="0" bIns="0" rtlCol="0" anchor="t"/>
          <a:lstStyle/>
          <a:p>
            <a:pPr marL="0" indent="0">
              <a:lnSpc>
                <a:spcPts val="5700"/>
              </a:lnSpc>
              <a:buNone/>
            </a:pPr>
            <a:r>
              <a:rPr lang="en-US" sz="4550" b="1" dirty="0">
                <a:solidFill>
                  <a:srgbClr val="FFFFFF"/>
                </a:solidFill>
                <a:latin typeface="Raleway" pitchFamily="2" charset="0"/>
                <a:ea typeface="Syne Bold" pitchFamily="34" charset="-122"/>
                <a:cs typeface="Syne Bold" pitchFamily="34" charset="-120"/>
              </a:rPr>
              <a:t>CALM All Porsche Trophy Series (CAP): Affordable and Competitive Motorsport</a:t>
            </a:r>
            <a:endParaRPr lang="en-US" sz="4550" dirty="0">
              <a:latin typeface="Raleway" pitchFamily="2" charset="0"/>
            </a:endParaRPr>
          </a:p>
        </p:txBody>
      </p:sp>
      <p:sp>
        <p:nvSpPr>
          <p:cNvPr id="5" name="Text 2"/>
          <p:cNvSpPr/>
          <p:nvPr/>
        </p:nvSpPr>
        <p:spPr>
          <a:xfrm>
            <a:off x="1092994" y="4409599"/>
            <a:ext cx="12692896" cy="1975247"/>
          </a:xfrm>
          <a:prstGeom prst="rect">
            <a:avLst/>
          </a:prstGeom>
          <a:noFill/>
          <a:ln/>
        </p:spPr>
        <p:txBody>
          <a:bodyPr wrap="square" lIns="0" tIns="0" rIns="0" bIns="0" rtlCol="0" anchor="t"/>
          <a:lstStyle/>
          <a:p>
            <a:pPr marL="0" indent="0">
              <a:lnSpc>
                <a:spcPts val="3100"/>
              </a:lnSpc>
              <a:buNone/>
            </a:pPr>
            <a:r>
              <a:rPr lang="en-US" sz="1900" dirty="0">
                <a:solidFill>
                  <a:srgbClr val="D9E1FF"/>
                </a:solidFill>
                <a:latin typeface="Arimo" pitchFamily="34" charset="0"/>
                <a:ea typeface="Arimo" pitchFamily="34" charset="-122"/>
                <a:cs typeface="Arimo" pitchFamily="34" charset="-120"/>
              </a:rPr>
              <a:t>The CALM All Porsche Trophy Series (CAP) is an innovative and cost-effective motorsport series designed for Porsche enthusiasts. It offers a competitive platform with a focus on close racing, minimal technical regulations, and a friendly paddock atmosphere. This series is structured based on a power-to-weight ratio, allowing various Porsche models to compete, including the 924, 944, 968, Boxster, Cayman, and 911. The series supports CALM (Campaign Against Living Miserably) and is the first UK club racing series to be 100% carbon balanced.</a:t>
            </a:r>
            <a:endParaRPr lang="en-US" sz="1900" dirty="0"/>
          </a:p>
        </p:txBody>
      </p:sp>
      <p:sp>
        <p:nvSpPr>
          <p:cNvPr id="7" name="Text 4"/>
          <p:cNvSpPr/>
          <p:nvPr/>
        </p:nvSpPr>
        <p:spPr>
          <a:xfrm>
            <a:off x="1092994" y="6103620"/>
            <a:ext cx="146328" cy="97512"/>
          </a:xfrm>
          <a:prstGeom prst="rect">
            <a:avLst/>
          </a:prstGeom>
          <a:noFill/>
          <a:ln/>
        </p:spPr>
        <p:txBody>
          <a:bodyPr wrap="none" lIns="0" tIns="0" rIns="0" bIns="0" rtlCol="0" anchor="t"/>
          <a:lstStyle/>
          <a:p>
            <a:pPr marL="0" indent="0" algn="ctr">
              <a:lnSpc>
                <a:spcPts val="750"/>
              </a:lnSpc>
              <a:buNone/>
            </a:pPr>
            <a:r>
              <a:rPr lang="en-US" sz="750" dirty="0">
                <a:solidFill>
                  <a:srgbClr val="3C3838"/>
                </a:solidFill>
                <a:latin typeface="Arimo Medium" pitchFamily="34" charset="0"/>
                <a:ea typeface="Arimo Medium" pitchFamily="34" charset="-122"/>
                <a:cs typeface="Arimo Medium" pitchFamily="34" charset="-120"/>
              </a:rPr>
              <a:t>MS</a:t>
            </a:r>
            <a:endParaRPr lang="en-US" sz="750" dirty="0"/>
          </a:p>
        </p:txBody>
      </p:sp>
      <p:pic>
        <p:nvPicPr>
          <p:cNvPr id="9" name="Picture 8" descr="A round button with text and a red white and blue background&#10;&#10;Description automatically generated">
            <a:extLst>
              <a:ext uri="{FF2B5EF4-FFF2-40B4-BE49-F238E27FC236}">
                <a16:creationId xmlns:a16="http://schemas.microsoft.com/office/drawing/2014/main" id="{CBDF6740-89EC-8393-4C13-E0F5CE81750F}"/>
              </a:ext>
            </a:extLst>
          </p:cNvPr>
          <p:cNvPicPr>
            <a:picLocks noChangeAspect="1"/>
          </p:cNvPicPr>
          <p:nvPr/>
        </p:nvPicPr>
        <p:blipFill>
          <a:blip r:embed="rId4"/>
          <a:stretch>
            <a:fillRect/>
          </a:stretch>
        </p:blipFill>
        <p:spPr>
          <a:xfrm>
            <a:off x="6484737" y="585354"/>
            <a:ext cx="1660808" cy="16620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bg>
      <p:bgPr>
        <a:solidFill>
          <a:schemeClr val="accent1"/>
        </a:solidFill>
        <a:effectLst/>
      </p:bgPr>
    </p:bg>
    <p:spTree>
      <p:nvGrpSpPr>
        <p:cNvPr id="1" name=""/>
        <p:cNvGrpSpPr/>
        <p:nvPr/>
      </p:nvGrpSpPr>
      <p:grpSpPr>
        <a:xfrm>
          <a:off x="0" y="0"/>
          <a:ext cx="0" cy="0"/>
          <a:chOff x="0" y="0"/>
          <a:chExt cx="0" cy="0"/>
        </a:xfrm>
      </p:grpSpPr>
      <p:pic>
        <p:nvPicPr>
          <p:cNvPr id="18" name="Picture 17" descr="A group of race cars on a track&#10;&#10;Description automatically generated">
            <a:extLst>
              <a:ext uri="{FF2B5EF4-FFF2-40B4-BE49-F238E27FC236}">
                <a16:creationId xmlns:a16="http://schemas.microsoft.com/office/drawing/2014/main" id="{63AD0060-C9C2-AB7E-DF4B-E66607CCEA3B}"/>
              </a:ext>
            </a:extLst>
          </p:cNvPr>
          <p:cNvPicPr>
            <a:picLocks noChangeAspect="1"/>
          </p:cNvPicPr>
          <p:nvPr/>
        </p:nvPicPr>
        <p:blipFill>
          <a:blip r:embed="rId3">
            <a:duotone>
              <a:prstClr val="black"/>
              <a:schemeClr val="accent5">
                <a:tint val="45000"/>
                <a:satMod val="400000"/>
              </a:schemeClr>
            </a:duotone>
            <a:alphaModFix amt="41000"/>
            <a:extLst>
              <a:ext uri="{BEBA8EAE-BF5A-486C-A8C5-ECC9F3942E4B}">
                <a14:imgProps xmlns:a14="http://schemas.microsoft.com/office/drawing/2010/main">
                  <a14:imgLayer r:embed="rId4">
                    <a14:imgEffect>
                      <a14:saturation sat="87000"/>
                    </a14:imgEffect>
                  </a14:imgLayer>
                </a14:imgProps>
              </a:ext>
            </a:extLst>
          </a:blip>
          <a:stretch>
            <a:fillRect/>
          </a:stretch>
        </p:blipFill>
        <p:spPr>
          <a:xfrm>
            <a:off x="-768379" y="-990600"/>
            <a:ext cx="15316200" cy="10210800"/>
          </a:xfrm>
          <a:prstGeom prst="rect">
            <a:avLst/>
          </a:prstGeom>
        </p:spPr>
      </p:pic>
      <p:sp>
        <p:nvSpPr>
          <p:cNvPr id="2" name="Text 0"/>
          <p:cNvSpPr/>
          <p:nvPr/>
        </p:nvSpPr>
        <p:spPr>
          <a:xfrm>
            <a:off x="968693" y="675680"/>
            <a:ext cx="12692896" cy="1441371"/>
          </a:xfrm>
          <a:prstGeom prst="rect">
            <a:avLst/>
          </a:prstGeom>
          <a:noFill/>
          <a:ln/>
        </p:spPr>
        <p:txBody>
          <a:bodyPr wrap="square" lIns="0" tIns="0" rIns="0" bIns="0" rtlCol="0" anchor="t"/>
          <a:lstStyle/>
          <a:p>
            <a:pPr marL="0" indent="0">
              <a:lnSpc>
                <a:spcPts val="5650"/>
              </a:lnSpc>
              <a:buNone/>
            </a:pPr>
            <a:r>
              <a:rPr lang="en-US" sz="4500" b="1" dirty="0">
                <a:solidFill>
                  <a:srgbClr val="FFFFFF"/>
                </a:solidFill>
                <a:latin typeface="Raleway" pitchFamily="2" charset="0"/>
                <a:ea typeface="Syne Bold" pitchFamily="34" charset="-122"/>
                <a:cs typeface="Syne Bold" pitchFamily="34" charset="-120"/>
              </a:rPr>
              <a:t>Key Highlights of the CALM All Porsche Trophy Series</a:t>
            </a:r>
            <a:endParaRPr lang="en-US" sz="4500" dirty="0">
              <a:latin typeface="Raleway" pitchFamily="2" charset="0"/>
            </a:endParaRPr>
          </a:p>
        </p:txBody>
      </p:sp>
      <p:sp>
        <p:nvSpPr>
          <p:cNvPr id="3" name="Shape 1"/>
          <p:cNvSpPr/>
          <p:nvPr/>
        </p:nvSpPr>
        <p:spPr>
          <a:xfrm>
            <a:off x="720783" y="2898371"/>
            <a:ext cx="723663" cy="669370"/>
          </a:xfrm>
          <a:prstGeom prst="roundRect">
            <a:avLst>
              <a:gd name="adj" fmla="val 8572"/>
            </a:avLst>
          </a:prstGeom>
          <a:solidFill>
            <a:srgbClr val="2B2952"/>
          </a:solidFill>
          <a:ln/>
        </p:spPr>
        <p:txBody>
          <a:bodyPr/>
          <a:lstStyle/>
          <a:p>
            <a:endParaRPr lang="en-GB"/>
          </a:p>
        </p:txBody>
      </p:sp>
      <p:sp>
        <p:nvSpPr>
          <p:cNvPr id="4" name="Text 2"/>
          <p:cNvSpPr/>
          <p:nvPr/>
        </p:nvSpPr>
        <p:spPr>
          <a:xfrm>
            <a:off x="1642586" y="2882741"/>
            <a:ext cx="2883098" cy="360402"/>
          </a:xfrm>
          <a:prstGeom prst="rect">
            <a:avLst/>
          </a:prstGeom>
          <a:noFill/>
          <a:ln/>
        </p:spPr>
        <p:txBody>
          <a:bodyPr wrap="none" lIns="0" tIns="0" rIns="0" bIns="0" rtlCol="0" anchor="t"/>
          <a:lstStyle/>
          <a:p>
            <a:pPr marL="0" indent="0">
              <a:lnSpc>
                <a:spcPts val="2800"/>
              </a:lnSpc>
              <a:buNone/>
            </a:pPr>
            <a:r>
              <a:rPr lang="en-US" sz="2250" b="1" dirty="0">
                <a:solidFill>
                  <a:srgbClr val="D9E1FF"/>
                </a:solidFill>
                <a:latin typeface="Raleway" pitchFamily="2" charset="0"/>
                <a:ea typeface="Syne Bold" pitchFamily="34" charset="-122"/>
                <a:cs typeface="Syne Bold" pitchFamily="34" charset="-120"/>
              </a:rPr>
              <a:t>Charitable Focus</a:t>
            </a:r>
            <a:endParaRPr lang="en-US" sz="2250" dirty="0">
              <a:latin typeface="Raleway" pitchFamily="2" charset="0"/>
            </a:endParaRPr>
          </a:p>
        </p:txBody>
      </p:sp>
      <p:sp>
        <p:nvSpPr>
          <p:cNvPr id="5" name="Text 3"/>
          <p:cNvSpPr/>
          <p:nvPr/>
        </p:nvSpPr>
        <p:spPr>
          <a:xfrm>
            <a:off x="1642586" y="3390186"/>
            <a:ext cx="5550098" cy="1567815"/>
          </a:xfrm>
          <a:prstGeom prst="rect">
            <a:avLst/>
          </a:prstGeom>
          <a:noFill/>
          <a:ln/>
        </p:spPr>
        <p:txBody>
          <a:bodyPr wrap="square" lIns="0" tIns="0" rIns="0" bIns="0" rtlCol="0" anchor="t"/>
          <a:lstStyle/>
          <a:p>
            <a:pPr marL="0" indent="0">
              <a:lnSpc>
                <a:spcPts val="3050"/>
              </a:lnSpc>
              <a:buNone/>
            </a:pPr>
            <a:r>
              <a:rPr lang="en-US" sz="1900" dirty="0">
                <a:solidFill>
                  <a:srgbClr val="D9E1FF"/>
                </a:solidFill>
                <a:latin typeface="Arimo" pitchFamily="34" charset="0"/>
                <a:ea typeface="Arimo" pitchFamily="34" charset="-122"/>
                <a:cs typeface="Arimo" pitchFamily="34" charset="-120"/>
              </a:rPr>
              <a:t>The series is run in support of CALM (Campaign Against Living Miserably), a charity dedicated to male mental health. All proceeds generated from the series are donated to CALM.</a:t>
            </a:r>
            <a:endParaRPr lang="en-US" sz="1900" dirty="0"/>
          </a:p>
        </p:txBody>
      </p:sp>
      <p:sp>
        <p:nvSpPr>
          <p:cNvPr id="6" name="Shape 4"/>
          <p:cNvSpPr/>
          <p:nvPr/>
        </p:nvSpPr>
        <p:spPr>
          <a:xfrm>
            <a:off x="7437715" y="2882741"/>
            <a:ext cx="428863" cy="428863"/>
          </a:xfrm>
          <a:prstGeom prst="roundRect">
            <a:avLst>
              <a:gd name="adj" fmla="val 8572"/>
            </a:avLst>
          </a:prstGeom>
          <a:solidFill>
            <a:srgbClr val="2B2952"/>
          </a:solidFill>
          <a:ln/>
        </p:spPr>
        <p:txBody>
          <a:bodyPr/>
          <a:lstStyle/>
          <a:p>
            <a:endParaRPr lang="en-GB"/>
          </a:p>
        </p:txBody>
      </p:sp>
      <p:sp>
        <p:nvSpPr>
          <p:cNvPr id="7" name="Text 5"/>
          <p:cNvSpPr/>
          <p:nvPr/>
        </p:nvSpPr>
        <p:spPr>
          <a:xfrm>
            <a:off x="8111609" y="2882741"/>
            <a:ext cx="2883098" cy="360402"/>
          </a:xfrm>
          <a:prstGeom prst="rect">
            <a:avLst/>
          </a:prstGeom>
          <a:noFill/>
          <a:ln/>
        </p:spPr>
        <p:txBody>
          <a:bodyPr wrap="none" lIns="0" tIns="0" rIns="0" bIns="0" rtlCol="0" anchor="t"/>
          <a:lstStyle/>
          <a:p>
            <a:pPr marL="0" indent="0">
              <a:lnSpc>
                <a:spcPts val="2800"/>
              </a:lnSpc>
              <a:buNone/>
            </a:pPr>
            <a:r>
              <a:rPr lang="en-US" sz="2250" b="1" dirty="0">
                <a:solidFill>
                  <a:srgbClr val="D9E1FF"/>
                </a:solidFill>
                <a:latin typeface="Raleway" pitchFamily="2" charset="0"/>
                <a:ea typeface="Syne Bold" pitchFamily="34" charset="-122"/>
                <a:cs typeface="Syne Bold" pitchFamily="34" charset="-120"/>
              </a:rPr>
              <a:t>Carbon Balanced</a:t>
            </a:r>
            <a:endParaRPr lang="en-US" sz="2250" dirty="0">
              <a:latin typeface="Raleway" pitchFamily="2" charset="0"/>
            </a:endParaRPr>
          </a:p>
        </p:txBody>
      </p:sp>
      <p:sp>
        <p:nvSpPr>
          <p:cNvPr id="8" name="Text 6"/>
          <p:cNvSpPr/>
          <p:nvPr/>
        </p:nvSpPr>
        <p:spPr>
          <a:xfrm>
            <a:off x="8111609" y="3390186"/>
            <a:ext cx="5550098" cy="1175861"/>
          </a:xfrm>
          <a:prstGeom prst="rect">
            <a:avLst/>
          </a:prstGeom>
          <a:noFill/>
          <a:ln/>
        </p:spPr>
        <p:txBody>
          <a:bodyPr wrap="square" lIns="0" tIns="0" rIns="0" bIns="0" rtlCol="0" anchor="t"/>
          <a:lstStyle/>
          <a:p>
            <a:pPr marL="0" indent="0">
              <a:lnSpc>
                <a:spcPts val="3050"/>
              </a:lnSpc>
              <a:buNone/>
            </a:pPr>
            <a:r>
              <a:rPr lang="en-US" sz="1900" dirty="0">
                <a:solidFill>
                  <a:srgbClr val="D9E1FF"/>
                </a:solidFill>
                <a:latin typeface="Arimo" pitchFamily="34" charset="0"/>
                <a:ea typeface="Arimo" pitchFamily="34" charset="-122"/>
                <a:cs typeface="Arimo" pitchFamily="34" charset="-120"/>
              </a:rPr>
              <a:t>CAP is the first UK club racing series to be 100% carbon balanced, ensuring an environmentally conscious approach to racing.</a:t>
            </a:r>
            <a:endParaRPr lang="en-US" sz="1900" dirty="0"/>
          </a:p>
        </p:txBody>
      </p:sp>
      <p:sp>
        <p:nvSpPr>
          <p:cNvPr id="9" name="Shape 7"/>
          <p:cNvSpPr/>
          <p:nvPr/>
        </p:nvSpPr>
        <p:spPr>
          <a:xfrm>
            <a:off x="968693" y="5478661"/>
            <a:ext cx="428863" cy="428863"/>
          </a:xfrm>
          <a:prstGeom prst="roundRect">
            <a:avLst>
              <a:gd name="adj" fmla="val 8572"/>
            </a:avLst>
          </a:prstGeom>
          <a:solidFill>
            <a:srgbClr val="2B2952"/>
          </a:solidFill>
          <a:ln/>
        </p:spPr>
        <p:txBody>
          <a:bodyPr/>
          <a:lstStyle/>
          <a:p>
            <a:endParaRPr lang="en-GB"/>
          </a:p>
        </p:txBody>
      </p:sp>
      <p:sp>
        <p:nvSpPr>
          <p:cNvPr id="10" name="Text 8"/>
          <p:cNvSpPr/>
          <p:nvPr/>
        </p:nvSpPr>
        <p:spPr>
          <a:xfrm>
            <a:off x="1642586" y="5478661"/>
            <a:ext cx="2883098" cy="360402"/>
          </a:xfrm>
          <a:prstGeom prst="rect">
            <a:avLst/>
          </a:prstGeom>
          <a:noFill/>
          <a:ln/>
        </p:spPr>
        <p:txBody>
          <a:bodyPr wrap="none" lIns="0" tIns="0" rIns="0" bIns="0" rtlCol="0" anchor="t"/>
          <a:lstStyle/>
          <a:p>
            <a:pPr marL="0" indent="0">
              <a:lnSpc>
                <a:spcPts val="2800"/>
              </a:lnSpc>
              <a:buNone/>
            </a:pPr>
            <a:r>
              <a:rPr lang="en-US" sz="2250" b="1" dirty="0">
                <a:solidFill>
                  <a:srgbClr val="D9E1FF"/>
                </a:solidFill>
                <a:latin typeface="Raleway" pitchFamily="2" charset="0"/>
                <a:ea typeface="Syne Bold" pitchFamily="34" charset="-122"/>
                <a:cs typeface="Syne Bold" pitchFamily="34" charset="-120"/>
              </a:rPr>
              <a:t>Race Format</a:t>
            </a:r>
            <a:endParaRPr lang="en-US" sz="2250" dirty="0">
              <a:latin typeface="Raleway" pitchFamily="2" charset="0"/>
            </a:endParaRPr>
          </a:p>
        </p:txBody>
      </p:sp>
      <p:sp>
        <p:nvSpPr>
          <p:cNvPr id="11" name="Text 9"/>
          <p:cNvSpPr/>
          <p:nvPr/>
        </p:nvSpPr>
        <p:spPr>
          <a:xfrm>
            <a:off x="1642586" y="5986105"/>
            <a:ext cx="5550098" cy="1567815"/>
          </a:xfrm>
          <a:prstGeom prst="rect">
            <a:avLst/>
          </a:prstGeom>
          <a:noFill/>
          <a:ln/>
        </p:spPr>
        <p:txBody>
          <a:bodyPr wrap="square" lIns="0" tIns="0" rIns="0" bIns="0" rtlCol="0" anchor="t"/>
          <a:lstStyle/>
          <a:p>
            <a:pPr marL="0" indent="0">
              <a:lnSpc>
                <a:spcPts val="3050"/>
              </a:lnSpc>
              <a:buNone/>
            </a:pPr>
            <a:r>
              <a:rPr lang="en-US" sz="1900" dirty="0">
                <a:solidFill>
                  <a:srgbClr val="D9E1FF"/>
                </a:solidFill>
                <a:latin typeface="Arimo" pitchFamily="34" charset="0"/>
                <a:ea typeface="Arimo" pitchFamily="34" charset="-122"/>
                <a:cs typeface="Arimo" pitchFamily="34" charset="-120"/>
              </a:rPr>
              <a:t>The season includes a combination of sprint races and longer endurance events, all of which require a mandatory pit stop. Entries can be made by solo drivers or two-driver teams sharing the same car.</a:t>
            </a:r>
            <a:endParaRPr lang="en-US" sz="1900" dirty="0"/>
          </a:p>
        </p:txBody>
      </p:sp>
      <p:sp>
        <p:nvSpPr>
          <p:cNvPr id="12" name="Shape 10"/>
          <p:cNvSpPr/>
          <p:nvPr/>
        </p:nvSpPr>
        <p:spPr>
          <a:xfrm>
            <a:off x="7437715" y="5478661"/>
            <a:ext cx="428863" cy="428863"/>
          </a:xfrm>
          <a:prstGeom prst="roundRect">
            <a:avLst>
              <a:gd name="adj" fmla="val 8572"/>
            </a:avLst>
          </a:prstGeom>
          <a:solidFill>
            <a:srgbClr val="2B2952"/>
          </a:solidFill>
          <a:ln/>
        </p:spPr>
        <p:txBody>
          <a:bodyPr/>
          <a:lstStyle/>
          <a:p>
            <a:endParaRPr lang="en-GB"/>
          </a:p>
        </p:txBody>
      </p:sp>
      <p:sp>
        <p:nvSpPr>
          <p:cNvPr id="13" name="Text 11"/>
          <p:cNvSpPr/>
          <p:nvPr/>
        </p:nvSpPr>
        <p:spPr>
          <a:xfrm>
            <a:off x="8111609" y="5478661"/>
            <a:ext cx="3341489" cy="360402"/>
          </a:xfrm>
          <a:prstGeom prst="rect">
            <a:avLst/>
          </a:prstGeom>
          <a:noFill/>
          <a:ln/>
        </p:spPr>
        <p:txBody>
          <a:bodyPr wrap="none" lIns="0" tIns="0" rIns="0" bIns="0" rtlCol="0" anchor="t"/>
          <a:lstStyle/>
          <a:p>
            <a:pPr marL="0" indent="0">
              <a:lnSpc>
                <a:spcPts val="2800"/>
              </a:lnSpc>
              <a:buNone/>
            </a:pPr>
            <a:r>
              <a:rPr lang="en-US" sz="2250" b="1" dirty="0">
                <a:solidFill>
                  <a:srgbClr val="D9E1FF"/>
                </a:solidFill>
                <a:latin typeface="Raleway" pitchFamily="2" charset="0"/>
                <a:ea typeface="Syne Bold" pitchFamily="34" charset="-122"/>
                <a:cs typeface="Syne Bold" pitchFamily="34" charset="-120"/>
              </a:rPr>
              <a:t>Competitive Balance</a:t>
            </a:r>
            <a:endParaRPr lang="en-US" sz="2250" dirty="0">
              <a:latin typeface="Raleway" pitchFamily="2" charset="0"/>
            </a:endParaRPr>
          </a:p>
        </p:txBody>
      </p:sp>
      <p:sp>
        <p:nvSpPr>
          <p:cNvPr id="14" name="Text 12"/>
          <p:cNvSpPr/>
          <p:nvPr/>
        </p:nvSpPr>
        <p:spPr>
          <a:xfrm>
            <a:off x="8111609" y="5986105"/>
            <a:ext cx="5550098" cy="1567815"/>
          </a:xfrm>
          <a:prstGeom prst="rect">
            <a:avLst/>
          </a:prstGeom>
          <a:noFill/>
          <a:ln/>
        </p:spPr>
        <p:txBody>
          <a:bodyPr wrap="square" lIns="0" tIns="0" rIns="0" bIns="0" rtlCol="0" anchor="t"/>
          <a:lstStyle/>
          <a:p>
            <a:pPr marL="0" indent="0">
              <a:lnSpc>
                <a:spcPts val="3050"/>
              </a:lnSpc>
              <a:buNone/>
            </a:pPr>
            <a:r>
              <a:rPr lang="en-US" sz="1900" dirty="0">
                <a:solidFill>
                  <a:srgbClr val="D9E1FF"/>
                </a:solidFill>
                <a:latin typeface="Arimo" pitchFamily="34" charset="0"/>
                <a:ea typeface="Arimo" pitchFamily="34" charset="-122"/>
                <a:cs typeface="Arimo" pitchFamily="34" charset="-120"/>
              </a:rPr>
              <a:t>The series promotes close competition by organizing races based on power-to-weight ratios, allowing a diverse range of Porsche models to compete against each other.</a:t>
            </a:r>
            <a:endParaRPr lang="en-US" sz="1900" dirty="0"/>
          </a:p>
        </p:txBody>
      </p:sp>
      <p:pic>
        <p:nvPicPr>
          <p:cNvPr id="16" name="Graphic 15" descr="Race Flag with solid fill">
            <a:extLst>
              <a:ext uri="{FF2B5EF4-FFF2-40B4-BE49-F238E27FC236}">
                <a16:creationId xmlns:a16="http://schemas.microsoft.com/office/drawing/2014/main" id="{431833B2-06AF-C304-D7C8-5B66DBA393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631" y="2910980"/>
            <a:ext cx="669370" cy="669370"/>
          </a:xfrm>
          <a:prstGeom prst="rect">
            <a:avLst/>
          </a:prstGeom>
        </p:spPr>
      </p:pic>
      <p:sp>
        <p:nvSpPr>
          <p:cNvPr id="20" name="Shape 1">
            <a:extLst>
              <a:ext uri="{FF2B5EF4-FFF2-40B4-BE49-F238E27FC236}">
                <a16:creationId xmlns:a16="http://schemas.microsoft.com/office/drawing/2014/main" id="{2544DC65-7AA4-E9C4-F601-C9D166E5D8C5}"/>
              </a:ext>
            </a:extLst>
          </p:cNvPr>
          <p:cNvSpPr/>
          <p:nvPr/>
        </p:nvSpPr>
        <p:spPr>
          <a:xfrm>
            <a:off x="722321" y="5478661"/>
            <a:ext cx="723663" cy="669370"/>
          </a:xfrm>
          <a:prstGeom prst="roundRect">
            <a:avLst>
              <a:gd name="adj" fmla="val 8572"/>
            </a:avLst>
          </a:prstGeom>
          <a:solidFill>
            <a:srgbClr val="2B2952"/>
          </a:solidFill>
          <a:ln/>
        </p:spPr>
        <p:txBody>
          <a:bodyPr/>
          <a:lstStyle/>
          <a:p>
            <a:endParaRPr lang="en-GB"/>
          </a:p>
        </p:txBody>
      </p:sp>
      <p:pic>
        <p:nvPicPr>
          <p:cNvPr id="21" name="Graphic 20" descr="Race Flag with solid fill">
            <a:extLst>
              <a:ext uri="{FF2B5EF4-FFF2-40B4-BE49-F238E27FC236}">
                <a16:creationId xmlns:a16="http://schemas.microsoft.com/office/drawing/2014/main" id="{07F0DC81-F2F3-21EF-1FA6-69D5342EF6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169" y="5491270"/>
            <a:ext cx="669370" cy="669370"/>
          </a:xfrm>
          <a:prstGeom prst="rect">
            <a:avLst/>
          </a:prstGeom>
        </p:spPr>
      </p:pic>
      <p:sp>
        <p:nvSpPr>
          <p:cNvPr id="24" name="Shape 1">
            <a:extLst>
              <a:ext uri="{FF2B5EF4-FFF2-40B4-BE49-F238E27FC236}">
                <a16:creationId xmlns:a16="http://schemas.microsoft.com/office/drawing/2014/main" id="{58DD8289-10D1-ACCC-567F-44FE1C3B9789}"/>
              </a:ext>
            </a:extLst>
          </p:cNvPr>
          <p:cNvSpPr/>
          <p:nvPr/>
        </p:nvSpPr>
        <p:spPr>
          <a:xfrm>
            <a:off x="7265430" y="2771910"/>
            <a:ext cx="723663" cy="669370"/>
          </a:xfrm>
          <a:prstGeom prst="roundRect">
            <a:avLst>
              <a:gd name="adj" fmla="val 8572"/>
            </a:avLst>
          </a:prstGeom>
          <a:solidFill>
            <a:srgbClr val="2B2952"/>
          </a:solidFill>
          <a:ln/>
        </p:spPr>
        <p:txBody>
          <a:bodyPr/>
          <a:lstStyle/>
          <a:p>
            <a:endParaRPr lang="en-GB"/>
          </a:p>
        </p:txBody>
      </p:sp>
      <p:pic>
        <p:nvPicPr>
          <p:cNvPr id="25" name="Graphic 24" descr="Race Flag with solid fill">
            <a:extLst>
              <a:ext uri="{FF2B5EF4-FFF2-40B4-BE49-F238E27FC236}">
                <a16:creationId xmlns:a16="http://schemas.microsoft.com/office/drawing/2014/main" id="{2DC80C7A-838C-1227-D54F-FDC2EFA7B1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96278" y="2784519"/>
            <a:ext cx="669370" cy="669370"/>
          </a:xfrm>
          <a:prstGeom prst="rect">
            <a:avLst/>
          </a:prstGeom>
        </p:spPr>
      </p:pic>
      <p:sp>
        <p:nvSpPr>
          <p:cNvPr id="26" name="Shape 1">
            <a:extLst>
              <a:ext uri="{FF2B5EF4-FFF2-40B4-BE49-F238E27FC236}">
                <a16:creationId xmlns:a16="http://schemas.microsoft.com/office/drawing/2014/main" id="{60C9D187-2AB7-3B13-88C5-537AE6EB1249}"/>
              </a:ext>
            </a:extLst>
          </p:cNvPr>
          <p:cNvSpPr/>
          <p:nvPr/>
        </p:nvSpPr>
        <p:spPr>
          <a:xfrm>
            <a:off x="7265430" y="5336782"/>
            <a:ext cx="723663" cy="669370"/>
          </a:xfrm>
          <a:prstGeom prst="roundRect">
            <a:avLst>
              <a:gd name="adj" fmla="val 8572"/>
            </a:avLst>
          </a:prstGeom>
          <a:solidFill>
            <a:srgbClr val="2B2952"/>
          </a:solidFill>
          <a:ln/>
        </p:spPr>
        <p:txBody>
          <a:bodyPr/>
          <a:lstStyle/>
          <a:p>
            <a:endParaRPr lang="en-GB"/>
          </a:p>
        </p:txBody>
      </p:sp>
      <p:pic>
        <p:nvPicPr>
          <p:cNvPr id="27" name="Graphic 26" descr="Race Flag with solid fill">
            <a:extLst>
              <a:ext uri="{FF2B5EF4-FFF2-40B4-BE49-F238E27FC236}">
                <a16:creationId xmlns:a16="http://schemas.microsoft.com/office/drawing/2014/main" id="{845E5BF2-4837-EC3C-6FC4-BB2736B620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96278" y="5349391"/>
            <a:ext cx="669370" cy="669370"/>
          </a:xfrm>
          <a:prstGeom prst="rect">
            <a:avLst/>
          </a:prstGeom>
        </p:spPr>
      </p:pic>
      <p:pic>
        <p:nvPicPr>
          <p:cNvPr id="28" name="Picture 27" descr="A round button with text and a red white and blue background&#10;&#10;Description automatically generated">
            <a:extLst>
              <a:ext uri="{FF2B5EF4-FFF2-40B4-BE49-F238E27FC236}">
                <a16:creationId xmlns:a16="http://schemas.microsoft.com/office/drawing/2014/main" id="{33725A14-5D09-BD15-C3D2-A4E14FF17DF4}"/>
              </a:ext>
            </a:extLst>
          </p:cNvPr>
          <p:cNvPicPr>
            <a:picLocks noChangeAspect="1"/>
          </p:cNvPicPr>
          <p:nvPr/>
        </p:nvPicPr>
        <p:blipFill>
          <a:blip r:embed="rId7"/>
          <a:stretch>
            <a:fillRect/>
          </a:stretch>
        </p:blipFill>
        <p:spPr>
          <a:xfrm>
            <a:off x="13236498" y="6970260"/>
            <a:ext cx="1059405" cy="10601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626626"/>
            <a:ext cx="8487132" cy="670322"/>
          </a:xfrm>
          <a:prstGeom prst="rect">
            <a:avLst/>
          </a:prstGeom>
          <a:noFill/>
          <a:ln/>
        </p:spPr>
        <p:txBody>
          <a:bodyPr wrap="none" lIns="0" tIns="0" rIns="0" bIns="0" rtlCol="0" anchor="t"/>
          <a:lstStyle/>
          <a:p>
            <a:pPr marL="0" indent="0">
              <a:lnSpc>
                <a:spcPts val="5250"/>
              </a:lnSpc>
              <a:buNone/>
            </a:pPr>
            <a:r>
              <a:rPr lang="en-US" sz="4200" b="1" dirty="0">
                <a:solidFill>
                  <a:srgbClr val="FFFFFF"/>
                </a:solidFill>
                <a:latin typeface="Raleway" pitchFamily="2" charset="0"/>
                <a:ea typeface="Syne Bold" pitchFamily="34" charset="-122"/>
                <a:cs typeface="Syne Bold" pitchFamily="34" charset="-120"/>
              </a:rPr>
              <a:t>2026 Season Calendar: Part 1</a:t>
            </a:r>
            <a:endParaRPr lang="en-US" sz="4200" dirty="0">
              <a:latin typeface="Raleway" pitchFamily="2" charset="0"/>
            </a:endParaRPr>
          </a:p>
        </p:txBody>
      </p:sp>
      <p:sp>
        <p:nvSpPr>
          <p:cNvPr id="3" name="Shape 1"/>
          <p:cNvSpPr/>
          <p:nvPr/>
        </p:nvSpPr>
        <p:spPr>
          <a:xfrm>
            <a:off x="838080" y="1752719"/>
            <a:ext cx="45719" cy="3639383"/>
          </a:xfrm>
          <a:prstGeom prst="roundRect">
            <a:avLst>
              <a:gd name="adj" fmla="val 112154"/>
            </a:avLst>
          </a:prstGeom>
          <a:solidFill>
            <a:srgbClr val="44426B"/>
          </a:solidFill>
          <a:ln/>
        </p:spPr>
        <p:txBody>
          <a:bodyPr/>
          <a:lstStyle/>
          <a:p>
            <a:endParaRPr lang="en-GB"/>
          </a:p>
        </p:txBody>
      </p:sp>
      <p:sp>
        <p:nvSpPr>
          <p:cNvPr id="4" name="Shape 2"/>
          <p:cNvSpPr/>
          <p:nvPr/>
        </p:nvSpPr>
        <p:spPr>
          <a:xfrm>
            <a:off x="1079183" y="2250162"/>
            <a:ext cx="797600" cy="30480"/>
          </a:xfrm>
          <a:prstGeom prst="roundRect">
            <a:avLst>
              <a:gd name="adj" fmla="val 112154"/>
            </a:avLst>
          </a:prstGeom>
          <a:solidFill>
            <a:srgbClr val="44426B"/>
          </a:solidFill>
          <a:ln/>
        </p:spPr>
        <p:txBody>
          <a:bodyPr/>
          <a:lstStyle/>
          <a:p>
            <a:endParaRPr lang="en-GB"/>
          </a:p>
        </p:txBody>
      </p:sp>
      <p:sp>
        <p:nvSpPr>
          <p:cNvPr id="5" name="Shape 3"/>
          <p:cNvSpPr/>
          <p:nvPr/>
        </p:nvSpPr>
        <p:spPr>
          <a:xfrm>
            <a:off x="596979" y="2009061"/>
            <a:ext cx="512683" cy="512683"/>
          </a:xfrm>
          <a:prstGeom prst="roundRect">
            <a:avLst>
              <a:gd name="adj" fmla="val 6668"/>
            </a:avLst>
          </a:prstGeom>
          <a:solidFill>
            <a:srgbClr val="2B2952"/>
          </a:solidFill>
          <a:ln/>
        </p:spPr>
        <p:txBody>
          <a:bodyPr/>
          <a:lstStyle/>
          <a:p>
            <a:endParaRPr lang="en-GB">
              <a:solidFill>
                <a:srgbClr val="FF0000"/>
              </a:solidFill>
            </a:endParaRPr>
          </a:p>
        </p:txBody>
      </p:sp>
      <p:sp>
        <p:nvSpPr>
          <p:cNvPr id="6" name="Text 4"/>
          <p:cNvSpPr/>
          <p:nvPr/>
        </p:nvSpPr>
        <p:spPr>
          <a:xfrm>
            <a:off x="790575" y="2104549"/>
            <a:ext cx="125492" cy="321707"/>
          </a:xfrm>
          <a:prstGeom prst="rect">
            <a:avLst/>
          </a:prstGeom>
          <a:noFill/>
          <a:ln/>
        </p:spPr>
        <p:txBody>
          <a:bodyPr wrap="none" lIns="0" tIns="0" rIns="0" bIns="0" rtlCol="0" anchor="t"/>
          <a:lstStyle/>
          <a:p>
            <a:pPr marL="0" indent="0" algn="ctr">
              <a:lnSpc>
                <a:spcPts val="2500"/>
              </a:lnSpc>
              <a:buNone/>
            </a:pPr>
            <a:r>
              <a:rPr lang="en-US" sz="2500" b="1" dirty="0">
                <a:solidFill>
                  <a:srgbClr val="FF0000"/>
                </a:solidFill>
                <a:latin typeface="Syne Bold" pitchFamily="34" charset="0"/>
                <a:ea typeface="Syne Bold" pitchFamily="34" charset="-122"/>
                <a:cs typeface="Syne Bold" pitchFamily="34" charset="-120"/>
              </a:rPr>
              <a:t>1</a:t>
            </a:r>
            <a:endParaRPr lang="en-US" sz="2500" dirty="0">
              <a:solidFill>
                <a:srgbClr val="FF0000"/>
              </a:solidFill>
            </a:endParaRPr>
          </a:p>
        </p:txBody>
      </p:sp>
      <p:sp>
        <p:nvSpPr>
          <p:cNvPr id="9" name="Shape 7"/>
          <p:cNvSpPr/>
          <p:nvPr/>
        </p:nvSpPr>
        <p:spPr>
          <a:xfrm>
            <a:off x="1079183" y="3918784"/>
            <a:ext cx="797600" cy="30480"/>
          </a:xfrm>
          <a:prstGeom prst="roundRect">
            <a:avLst>
              <a:gd name="adj" fmla="val 112154"/>
            </a:avLst>
          </a:prstGeom>
          <a:solidFill>
            <a:srgbClr val="44426B"/>
          </a:solidFill>
          <a:ln/>
        </p:spPr>
        <p:txBody>
          <a:bodyPr/>
          <a:lstStyle/>
          <a:p>
            <a:endParaRPr lang="en-GB"/>
          </a:p>
        </p:txBody>
      </p:sp>
      <p:sp>
        <p:nvSpPr>
          <p:cNvPr id="10" name="Shape 8"/>
          <p:cNvSpPr/>
          <p:nvPr/>
        </p:nvSpPr>
        <p:spPr>
          <a:xfrm>
            <a:off x="596979" y="3677683"/>
            <a:ext cx="512683" cy="512683"/>
          </a:xfrm>
          <a:prstGeom prst="roundRect">
            <a:avLst>
              <a:gd name="adj" fmla="val 6668"/>
            </a:avLst>
          </a:prstGeom>
          <a:solidFill>
            <a:srgbClr val="2B2952"/>
          </a:solidFill>
          <a:ln/>
        </p:spPr>
        <p:txBody>
          <a:bodyPr/>
          <a:lstStyle/>
          <a:p>
            <a:endParaRPr lang="en-GB">
              <a:solidFill>
                <a:srgbClr val="FF0000"/>
              </a:solidFill>
            </a:endParaRPr>
          </a:p>
        </p:txBody>
      </p:sp>
      <p:sp>
        <p:nvSpPr>
          <p:cNvPr id="11" name="Text 9"/>
          <p:cNvSpPr/>
          <p:nvPr/>
        </p:nvSpPr>
        <p:spPr>
          <a:xfrm>
            <a:off x="752832" y="3773171"/>
            <a:ext cx="200858" cy="321707"/>
          </a:xfrm>
          <a:prstGeom prst="rect">
            <a:avLst/>
          </a:prstGeom>
          <a:noFill/>
          <a:ln/>
        </p:spPr>
        <p:txBody>
          <a:bodyPr wrap="none" lIns="0" tIns="0" rIns="0" bIns="0" rtlCol="0" anchor="t"/>
          <a:lstStyle/>
          <a:p>
            <a:pPr marL="0" indent="0" algn="ctr">
              <a:lnSpc>
                <a:spcPts val="2500"/>
              </a:lnSpc>
              <a:buNone/>
            </a:pPr>
            <a:r>
              <a:rPr lang="en-US" sz="2500" b="1" dirty="0">
                <a:solidFill>
                  <a:srgbClr val="FF0000"/>
                </a:solidFill>
                <a:latin typeface="Syne Bold" pitchFamily="34" charset="0"/>
                <a:ea typeface="Syne Bold" pitchFamily="34" charset="-122"/>
                <a:cs typeface="Syne Bold" pitchFamily="34" charset="-120"/>
              </a:rPr>
              <a:t>2</a:t>
            </a:r>
            <a:endParaRPr lang="en-US" sz="2500" dirty="0">
              <a:solidFill>
                <a:srgbClr val="FF0000"/>
              </a:solidFill>
            </a:endParaRPr>
          </a:p>
        </p:txBody>
      </p:sp>
      <p:sp>
        <p:nvSpPr>
          <p:cNvPr id="14" name="Shape 12"/>
          <p:cNvSpPr/>
          <p:nvPr/>
        </p:nvSpPr>
        <p:spPr>
          <a:xfrm>
            <a:off x="1079183" y="5618948"/>
            <a:ext cx="797600" cy="30480"/>
          </a:xfrm>
          <a:prstGeom prst="roundRect">
            <a:avLst>
              <a:gd name="adj" fmla="val 112154"/>
            </a:avLst>
          </a:prstGeom>
          <a:solidFill>
            <a:srgbClr val="44426B"/>
          </a:solidFill>
          <a:ln/>
        </p:spPr>
        <p:txBody>
          <a:bodyPr/>
          <a:lstStyle/>
          <a:p>
            <a:endParaRPr lang="en-GB"/>
          </a:p>
        </p:txBody>
      </p:sp>
      <p:sp>
        <p:nvSpPr>
          <p:cNvPr id="15" name="Shape 13"/>
          <p:cNvSpPr/>
          <p:nvPr/>
        </p:nvSpPr>
        <p:spPr>
          <a:xfrm>
            <a:off x="596979" y="5377847"/>
            <a:ext cx="512683" cy="512683"/>
          </a:xfrm>
          <a:prstGeom prst="roundRect">
            <a:avLst>
              <a:gd name="adj" fmla="val 6668"/>
            </a:avLst>
          </a:prstGeom>
          <a:solidFill>
            <a:srgbClr val="2B2952"/>
          </a:solidFill>
          <a:ln/>
        </p:spPr>
        <p:txBody>
          <a:bodyPr/>
          <a:lstStyle/>
          <a:p>
            <a:endParaRPr lang="en-GB">
              <a:solidFill>
                <a:srgbClr val="FF0000"/>
              </a:solidFill>
            </a:endParaRPr>
          </a:p>
        </p:txBody>
      </p:sp>
      <p:sp>
        <p:nvSpPr>
          <p:cNvPr id="16" name="Text 14"/>
          <p:cNvSpPr/>
          <p:nvPr/>
        </p:nvSpPr>
        <p:spPr>
          <a:xfrm>
            <a:off x="750213" y="5473335"/>
            <a:ext cx="206216" cy="321707"/>
          </a:xfrm>
          <a:prstGeom prst="rect">
            <a:avLst/>
          </a:prstGeom>
          <a:noFill/>
          <a:ln/>
        </p:spPr>
        <p:txBody>
          <a:bodyPr wrap="none" lIns="0" tIns="0" rIns="0" bIns="0" rtlCol="0" anchor="t"/>
          <a:lstStyle/>
          <a:p>
            <a:pPr marL="0" indent="0" algn="ctr">
              <a:lnSpc>
                <a:spcPts val="2500"/>
              </a:lnSpc>
              <a:buNone/>
            </a:pPr>
            <a:r>
              <a:rPr lang="en-US" sz="2500" b="1" dirty="0">
                <a:solidFill>
                  <a:srgbClr val="FF0000"/>
                </a:solidFill>
                <a:latin typeface="Syne Bold" pitchFamily="34" charset="0"/>
                <a:ea typeface="Syne Bold" pitchFamily="34" charset="-122"/>
                <a:cs typeface="Syne Bold" pitchFamily="34" charset="-120"/>
              </a:rPr>
              <a:t>3</a:t>
            </a:r>
            <a:endParaRPr lang="en-US" sz="2500" dirty="0">
              <a:solidFill>
                <a:srgbClr val="FF0000"/>
              </a:solidFill>
            </a:endParaRPr>
          </a:p>
        </p:txBody>
      </p:sp>
      <p:sp>
        <p:nvSpPr>
          <p:cNvPr id="19" name="Shape 17"/>
          <p:cNvSpPr/>
          <p:nvPr/>
        </p:nvSpPr>
        <p:spPr>
          <a:xfrm>
            <a:off x="7727248" y="2093505"/>
            <a:ext cx="797600" cy="30480"/>
          </a:xfrm>
          <a:prstGeom prst="roundRect">
            <a:avLst>
              <a:gd name="adj" fmla="val 112154"/>
            </a:avLst>
          </a:prstGeom>
          <a:solidFill>
            <a:srgbClr val="44426B"/>
          </a:solidFill>
          <a:ln/>
        </p:spPr>
        <p:txBody>
          <a:bodyPr/>
          <a:lstStyle/>
          <a:p>
            <a:endParaRPr lang="en-GB"/>
          </a:p>
        </p:txBody>
      </p:sp>
      <p:sp>
        <p:nvSpPr>
          <p:cNvPr id="39" name="Shape 1">
            <a:extLst>
              <a:ext uri="{FF2B5EF4-FFF2-40B4-BE49-F238E27FC236}">
                <a16:creationId xmlns:a16="http://schemas.microsoft.com/office/drawing/2014/main" id="{AAE9D014-62DD-764E-2FE0-E64F93FF4A77}"/>
              </a:ext>
            </a:extLst>
          </p:cNvPr>
          <p:cNvSpPr/>
          <p:nvPr/>
        </p:nvSpPr>
        <p:spPr>
          <a:xfrm>
            <a:off x="7507516" y="2269599"/>
            <a:ext cx="45719" cy="4845576"/>
          </a:xfrm>
          <a:prstGeom prst="roundRect">
            <a:avLst>
              <a:gd name="adj" fmla="val 121500"/>
            </a:avLst>
          </a:prstGeom>
          <a:solidFill>
            <a:srgbClr val="44426B"/>
          </a:solidFill>
          <a:ln/>
        </p:spPr>
        <p:txBody>
          <a:bodyPr/>
          <a:lstStyle/>
          <a:p>
            <a:endParaRPr lang="en-GB">
              <a:solidFill>
                <a:srgbClr val="FF0000"/>
              </a:solidFill>
            </a:endParaRPr>
          </a:p>
        </p:txBody>
      </p:sp>
      <p:sp>
        <p:nvSpPr>
          <p:cNvPr id="40" name="Shape 2">
            <a:extLst>
              <a:ext uri="{FF2B5EF4-FFF2-40B4-BE49-F238E27FC236}">
                <a16:creationId xmlns:a16="http://schemas.microsoft.com/office/drawing/2014/main" id="{01ED347E-2034-2174-0D58-938464764976}"/>
              </a:ext>
            </a:extLst>
          </p:cNvPr>
          <p:cNvSpPr/>
          <p:nvPr/>
        </p:nvSpPr>
        <p:spPr>
          <a:xfrm>
            <a:off x="7769990" y="3840489"/>
            <a:ext cx="864037" cy="30480"/>
          </a:xfrm>
          <a:prstGeom prst="roundRect">
            <a:avLst>
              <a:gd name="adj" fmla="val 121500"/>
            </a:avLst>
          </a:prstGeom>
          <a:solidFill>
            <a:srgbClr val="44426B"/>
          </a:solidFill>
          <a:ln/>
        </p:spPr>
        <p:txBody>
          <a:bodyPr/>
          <a:lstStyle/>
          <a:p>
            <a:endParaRPr lang="en-GB"/>
          </a:p>
        </p:txBody>
      </p:sp>
      <p:sp>
        <p:nvSpPr>
          <p:cNvPr id="41" name="Shape 3">
            <a:extLst>
              <a:ext uri="{FF2B5EF4-FFF2-40B4-BE49-F238E27FC236}">
                <a16:creationId xmlns:a16="http://schemas.microsoft.com/office/drawing/2014/main" id="{C94F3473-63F8-1E5D-9D8C-5540A0F61223}"/>
              </a:ext>
            </a:extLst>
          </p:cNvPr>
          <p:cNvSpPr/>
          <p:nvPr/>
        </p:nvSpPr>
        <p:spPr>
          <a:xfrm>
            <a:off x="7245044" y="3578075"/>
            <a:ext cx="555427" cy="555427"/>
          </a:xfrm>
          <a:prstGeom prst="roundRect">
            <a:avLst>
              <a:gd name="adj" fmla="val 6668"/>
            </a:avLst>
          </a:prstGeom>
          <a:solidFill>
            <a:srgbClr val="2B2952"/>
          </a:solidFill>
          <a:ln/>
        </p:spPr>
        <p:txBody>
          <a:bodyPr/>
          <a:lstStyle/>
          <a:p>
            <a:endParaRPr lang="en-GB">
              <a:solidFill>
                <a:srgbClr val="FF0000"/>
              </a:solidFill>
            </a:endParaRPr>
          </a:p>
        </p:txBody>
      </p:sp>
      <p:sp>
        <p:nvSpPr>
          <p:cNvPr id="42" name="Text 4">
            <a:extLst>
              <a:ext uri="{FF2B5EF4-FFF2-40B4-BE49-F238E27FC236}">
                <a16:creationId xmlns:a16="http://schemas.microsoft.com/office/drawing/2014/main" id="{37FCF4E7-F0B3-4E1A-C6C4-991C634D7EA4}"/>
              </a:ext>
            </a:extLst>
          </p:cNvPr>
          <p:cNvSpPr/>
          <p:nvPr/>
        </p:nvSpPr>
        <p:spPr>
          <a:xfrm>
            <a:off x="7454713" y="3681540"/>
            <a:ext cx="135969" cy="348496"/>
          </a:xfrm>
          <a:prstGeom prst="rect">
            <a:avLst/>
          </a:prstGeom>
          <a:noFill/>
          <a:ln/>
        </p:spPr>
        <p:txBody>
          <a:bodyPr wrap="none" lIns="0" tIns="0" rIns="0" bIns="0" rtlCol="0" anchor="t"/>
          <a:lstStyle/>
          <a:p>
            <a:pPr marL="0" indent="0" algn="ctr">
              <a:lnSpc>
                <a:spcPts val="2700"/>
              </a:lnSpc>
              <a:buNone/>
            </a:pPr>
            <a:r>
              <a:rPr lang="en-US" sz="2700" b="1" dirty="0">
                <a:solidFill>
                  <a:srgbClr val="FF0000"/>
                </a:solidFill>
                <a:latin typeface="Syne Bold" pitchFamily="34" charset="0"/>
                <a:ea typeface="Syne Bold" pitchFamily="34" charset="-122"/>
                <a:cs typeface="Syne Bold" pitchFamily="34" charset="-120"/>
              </a:rPr>
              <a:t>5</a:t>
            </a:r>
            <a:endParaRPr lang="en-US" sz="2700" dirty="0">
              <a:solidFill>
                <a:srgbClr val="FF0000"/>
              </a:solidFill>
            </a:endParaRPr>
          </a:p>
        </p:txBody>
      </p:sp>
      <p:sp>
        <p:nvSpPr>
          <p:cNvPr id="45" name="Shape 7">
            <a:extLst>
              <a:ext uri="{FF2B5EF4-FFF2-40B4-BE49-F238E27FC236}">
                <a16:creationId xmlns:a16="http://schemas.microsoft.com/office/drawing/2014/main" id="{30F92ABD-D758-FDF6-F2A8-DE4B28736A83}"/>
              </a:ext>
            </a:extLst>
          </p:cNvPr>
          <p:cNvSpPr/>
          <p:nvPr/>
        </p:nvSpPr>
        <p:spPr>
          <a:xfrm>
            <a:off x="7769990" y="5654516"/>
            <a:ext cx="864037" cy="30480"/>
          </a:xfrm>
          <a:prstGeom prst="roundRect">
            <a:avLst>
              <a:gd name="adj" fmla="val 121500"/>
            </a:avLst>
          </a:prstGeom>
          <a:solidFill>
            <a:srgbClr val="44426B"/>
          </a:solidFill>
          <a:ln/>
        </p:spPr>
        <p:txBody>
          <a:bodyPr/>
          <a:lstStyle/>
          <a:p>
            <a:endParaRPr lang="en-GB"/>
          </a:p>
        </p:txBody>
      </p:sp>
      <p:sp>
        <p:nvSpPr>
          <p:cNvPr id="46" name="Shape 8">
            <a:extLst>
              <a:ext uri="{FF2B5EF4-FFF2-40B4-BE49-F238E27FC236}">
                <a16:creationId xmlns:a16="http://schemas.microsoft.com/office/drawing/2014/main" id="{DEE017F3-2B4C-F304-AF96-4779D4EFA30D}"/>
              </a:ext>
            </a:extLst>
          </p:cNvPr>
          <p:cNvSpPr/>
          <p:nvPr/>
        </p:nvSpPr>
        <p:spPr>
          <a:xfrm>
            <a:off x="7245044" y="5392102"/>
            <a:ext cx="555427" cy="555427"/>
          </a:xfrm>
          <a:prstGeom prst="roundRect">
            <a:avLst>
              <a:gd name="adj" fmla="val 6668"/>
            </a:avLst>
          </a:prstGeom>
          <a:solidFill>
            <a:srgbClr val="2B2952"/>
          </a:solidFill>
          <a:ln/>
        </p:spPr>
        <p:txBody>
          <a:bodyPr/>
          <a:lstStyle/>
          <a:p>
            <a:endParaRPr lang="en-GB">
              <a:solidFill>
                <a:srgbClr val="FF0000"/>
              </a:solidFill>
            </a:endParaRPr>
          </a:p>
        </p:txBody>
      </p:sp>
      <p:sp>
        <p:nvSpPr>
          <p:cNvPr id="47" name="Text 9">
            <a:extLst>
              <a:ext uri="{FF2B5EF4-FFF2-40B4-BE49-F238E27FC236}">
                <a16:creationId xmlns:a16="http://schemas.microsoft.com/office/drawing/2014/main" id="{FDAC5D33-879B-8AEF-C00E-6045F0C44E16}"/>
              </a:ext>
            </a:extLst>
          </p:cNvPr>
          <p:cNvSpPr/>
          <p:nvPr/>
        </p:nvSpPr>
        <p:spPr>
          <a:xfrm>
            <a:off x="7413993" y="5495568"/>
            <a:ext cx="217527" cy="348496"/>
          </a:xfrm>
          <a:prstGeom prst="rect">
            <a:avLst/>
          </a:prstGeom>
          <a:noFill/>
          <a:ln/>
        </p:spPr>
        <p:txBody>
          <a:bodyPr wrap="none" lIns="0" tIns="0" rIns="0" bIns="0" rtlCol="0" anchor="t"/>
          <a:lstStyle/>
          <a:p>
            <a:pPr marL="0" indent="0" algn="ctr">
              <a:lnSpc>
                <a:spcPts val="2700"/>
              </a:lnSpc>
              <a:buNone/>
            </a:pPr>
            <a:r>
              <a:rPr lang="en-US" sz="2700" b="1" dirty="0">
                <a:solidFill>
                  <a:srgbClr val="FF0000"/>
                </a:solidFill>
                <a:latin typeface="Syne Bold" pitchFamily="34" charset="0"/>
                <a:ea typeface="Syne Bold" pitchFamily="34" charset="-122"/>
              </a:rPr>
              <a:t>6</a:t>
            </a:r>
            <a:endParaRPr lang="en-US" sz="2700" dirty="0">
              <a:solidFill>
                <a:srgbClr val="FF0000"/>
              </a:solidFill>
            </a:endParaRPr>
          </a:p>
        </p:txBody>
      </p:sp>
      <p:sp>
        <p:nvSpPr>
          <p:cNvPr id="24" name="TextBox 23">
            <a:extLst>
              <a:ext uri="{FF2B5EF4-FFF2-40B4-BE49-F238E27FC236}">
                <a16:creationId xmlns:a16="http://schemas.microsoft.com/office/drawing/2014/main" id="{E2470140-8412-9A7E-FDAB-0DCC05BE3ADB}"/>
              </a:ext>
            </a:extLst>
          </p:cNvPr>
          <p:cNvSpPr txBox="1"/>
          <p:nvPr/>
        </p:nvSpPr>
        <p:spPr>
          <a:xfrm>
            <a:off x="1876820" y="1672203"/>
            <a:ext cx="4613337" cy="1569660"/>
          </a:xfrm>
          <a:prstGeom prst="rect">
            <a:avLst/>
          </a:prstGeom>
          <a:noFill/>
        </p:spPr>
        <p:txBody>
          <a:bodyPr wrap="square" rtlCol="0">
            <a:spAutoFit/>
          </a:bodyPr>
          <a:lstStyle/>
          <a:p>
            <a:r>
              <a:rPr lang="en-GB" sz="2400" b="1" dirty="0">
                <a:solidFill>
                  <a:srgbClr val="D9E1FF"/>
                </a:solidFill>
                <a:latin typeface="Raleway" pitchFamily="2" charset="0"/>
              </a:rPr>
              <a:t>Croft</a:t>
            </a:r>
          </a:p>
          <a:p>
            <a:r>
              <a:rPr lang="en-GB" sz="2000" b="1" dirty="0">
                <a:solidFill>
                  <a:srgbClr val="D9E1FF"/>
                </a:solidFill>
                <a:latin typeface="Raleway" pitchFamily="2" charset="0"/>
              </a:rPr>
              <a:t>​Apr 11 - Sun, Apr 12, 2026</a:t>
            </a:r>
          </a:p>
          <a:p>
            <a:r>
              <a:rPr lang="en-GB" sz="1600" dirty="0">
                <a:solidFill>
                  <a:srgbClr val="D9E1FF"/>
                </a:solidFill>
                <a:latin typeface="Raleway" pitchFamily="2" charset="0"/>
              </a:rPr>
              <a:t>2 x sprints and 1 x 40 mins (1 or 2 driver race)</a:t>
            </a:r>
            <a:br>
              <a:rPr lang="en-GB" sz="1600" dirty="0">
                <a:solidFill>
                  <a:srgbClr val="D9E1FF"/>
                </a:solidFill>
                <a:latin typeface="Raleway" pitchFamily="2" charset="0"/>
              </a:rPr>
            </a:br>
            <a:r>
              <a:rPr lang="en-GB" sz="1600" dirty="0">
                <a:solidFill>
                  <a:srgbClr val="D9E1FF"/>
                </a:solidFill>
                <a:latin typeface="Raleway" pitchFamily="2" charset="0"/>
              </a:rPr>
              <a:t>Entry fee: £650</a:t>
            </a:r>
          </a:p>
          <a:p>
            <a:endParaRPr lang="en-GB" sz="2000" b="1" dirty="0">
              <a:solidFill>
                <a:srgbClr val="D9E1FF"/>
              </a:solidFill>
              <a:latin typeface="Raleway" pitchFamily="2" charset="0"/>
            </a:endParaRPr>
          </a:p>
        </p:txBody>
      </p:sp>
      <p:sp>
        <p:nvSpPr>
          <p:cNvPr id="25" name="TextBox 24">
            <a:extLst>
              <a:ext uri="{FF2B5EF4-FFF2-40B4-BE49-F238E27FC236}">
                <a16:creationId xmlns:a16="http://schemas.microsoft.com/office/drawing/2014/main" id="{4157BAE3-6947-9DA1-A10C-400077F6873C}"/>
              </a:ext>
            </a:extLst>
          </p:cNvPr>
          <p:cNvSpPr txBox="1"/>
          <p:nvPr/>
        </p:nvSpPr>
        <p:spPr>
          <a:xfrm>
            <a:off x="1876820" y="3399465"/>
            <a:ext cx="4613337" cy="1261884"/>
          </a:xfrm>
          <a:prstGeom prst="rect">
            <a:avLst/>
          </a:prstGeom>
          <a:noFill/>
        </p:spPr>
        <p:txBody>
          <a:bodyPr wrap="square" rtlCol="0">
            <a:spAutoFit/>
          </a:bodyPr>
          <a:lstStyle/>
          <a:p>
            <a:r>
              <a:rPr lang="en-GB" sz="2400" b="1" dirty="0">
                <a:solidFill>
                  <a:srgbClr val="D9E1FF"/>
                </a:solidFill>
                <a:latin typeface="Raleway" pitchFamily="2" charset="0"/>
              </a:rPr>
              <a:t>Donington GP</a:t>
            </a:r>
          </a:p>
          <a:p>
            <a:r>
              <a:rPr lang="en-GB" sz="2000" b="1" dirty="0">
                <a:solidFill>
                  <a:srgbClr val="D9E1FF"/>
                </a:solidFill>
                <a:latin typeface="Raleway" pitchFamily="2" charset="0"/>
              </a:rPr>
              <a:t>​Sat, May 30, 2026</a:t>
            </a:r>
          </a:p>
          <a:p>
            <a:r>
              <a:rPr lang="en-GB" sz="1600" dirty="0">
                <a:solidFill>
                  <a:srgbClr val="D9E1FF"/>
                </a:solidFill>
                <a:latin typeface="Raleway" pitchFamily="2" charset="0"/>
              </a:rPr>
              <a:t>​2 x sprints</a:t>
            </a:r>
          </a:p>
          <a:p>
            <a:r>
              <a:rPr lang="en-GB" sz="1600" dirty="0">
                <a:solidFill>
                  <a:srgbClr val="D9E1FF"/>
                </a:solidFill>
                <a:latin typeface="Raleway" pitchFamily="2" charset="0"/>
              </a:rPr>
              <a:t>Entry fee: £525</a:t>
            </a:r>
          </a:p>
        </p:txBody>
      </p:sp>
      <p:sp>
        <p:nvSpPr>
          <p:cNvPr id="26" name="TextBox 25">
            <a:extLst>
              <a:ext uri="{FF2B5EF4-FFF2-40B4-BE49-F238E27FC236}">
                <a16:creationId xmlns:a16="http://schemas.microsoft.com/office/drawing/2014/main" id="{E888D346-9D00-F4F7-E73C-76E9B4E141E1}"/>
              </a:ext>
            </a:extLst>
          </p:cNvPr>
          <p:cNvSpPr txBox="1"/>
          <p:nvPr/>
        </p:nvSpPr>
        <p:spPr>
          <a:xfrm>
            <a:off x="1876820" y="4987738"/>
            <a:ext cx="4613337" cy="1323439"/>
          </a:xfrm>
          <a:prstGeom prst="rect">
            <a:avLst/>
          </a:prstGeom>
          <a:noFill/>
        </p:spPr>
        <p:txBody>
          <a:bodyPr wrap="square" rtlCol="0">
            <a:spAutoFit/>
          </a:bodyPr>
          <a:lstStyle/>
          <a:p>
            <a:r>
              <a:rPr lang="en-GB" sz="2400" b="1" dirty="0">
                <a:solidFill>
                  <a:srgbClr val="D9E1FF"/>
                </a:solidFill>
                <a:latin typeface="Raleway" pitchFamily="2" charset="0"/>
              </a:rPr>
              <a:t>Snetterton 300</a:t>
            </a:r>
          </a:p>
          <a:p>
            <a:r>
              <a:rPr lang="en-GB" sz="2000" b="1" dirty="0">
                <a:solidFill>
                  <a:srgbClr val="D9E1FF"/>
                </a:solidFill>
                <a:latin typeface="Raleway" pitchFamily="2" charset="0"/>
              </a:rPr>
              <a:t>​Sat, Jun 20 - Sun, Jun 21, 2026</a:t>
            </a:r>
          </a:p>
          <a:p>
            <a:r>
              <a:rPr lang="en-GB" sz="2000" b="1" dirty="0">
                <a:solidFill>
                  <a:srgbClr val="D9E1FF"/>
                </a:solidFill>
                <a:latin typeface="Raleway" pitchFamily="2" charset="0"/>
              </a:rPr>
              <a:t>​</a:t>
            </a:r>
            <a:r>
              <a:rPr lang="en-GB" sz="1600" dirty="0">
                <a:solidFill>
                  <a:srgbClr val="D9E1FF"/>
                </a:solidFill>
                <a:latin typeface="Raleway" pitchFamily="2" charset="0"/>
              </a:rPr>
              <a:t>2 x sprints and 1 x 40 mins (1 or 2 driver race)</a:t>
            </a:r>
          </a:p>
          <a:p>
            <a:r>
              <a:rPr lang="en-GB" sz="1600" dirty="0">
                <a:solidFill>
                  <a:srgbClr val="D9E1FF"/>
                </a:solidFill>
                <a:latin typeface="Raleway" pitchFamily="2" charset="0"/>
              </a:rPr>
              <a:t>Entry fee: £650</a:t>
            </a:r>
          </a:p>
        </p:txBody>
      </p:sp>
      <p:sp>
        <p:nvSpPr>
          <p:cNvPr id="27" name="TextBox 26">
            <a:extLst>
              <a:ext uri="{FF2B5EF4-FFF2-40B4-BE49-F238E27FC236}">
                <a16:creationId xmlns:a16="http://schemas.microsoft.com/office/drawing/2014/main" id="{BA468E17-234F-B4F9-ED8C-7CCC8B6B9BFC}"/>
              </a:ext>
            </a:extLst>
          </p:cNvPr>
          <p:cNvSpPr txBox="1"/>
          <p:nvPr/>
        </p:nvSpPr>
        <p:spPr>
          <a:xfrm>
            <a:off x="8524885" y="1515546"/>
            <a:ext cx="4613337" cy="1261884"/>
          </a:xfrm>
          <a:prstGeom prst="rect">
            <a:avLst/>
          </a:prstGeom>
          <a:noFill/>
        </p:spPr>
        <p:txBody>
          <a:bodyPr wrap="square" rtlCol="0">
            <a:spAutoFit/>
          </a:bodyPr>
          <a:lstStyle/>
          <a:p>
            <a:r>
              <a:rPr lang="en-GB" sz="2400" b="1" dirty="0">
                <a:solidFill>
                  <a:srgbClr val="D9E1FF"/>
                </a:solidFill>
                <a:latin typeface="Raleway" pitchFamily="2" charset="0"/>
              </a:rPr>
              <a:t>Brands Hatch GP</a:t>
            </a:r>
          </a:p>
          <a:p>
            <a:r>
              <a:rPr lang="en-GB" sz="2000" b="1" dirty="0">
                <a:solidFill>
                  <a:srgbClr val="D9E1FF"/>
                </a:solidFill>
                <a:latin typeface="Raleway" pitchFamily="2" charset="0"/>
              </a:rPr>
              <a:t>​Sat, Jul 11, 2026</a:t>
            </a:r>
          </a:p>
          <a:p>
            <a:r>
              <a:rPr lang="en-GB" sz="1600" dirty="0">
                <a:solidFill>
                  <a:srgbClr val="D9E1FF"/>
                </a:solidFill>
                <a:latin typeface="Raleway" pitchFamily="2" charset="0"/>
              </a:rPr>
              <a:t>2 x 20 min sprints</a:t>
            </a:r>
          </a:p>
          <a:p>
            <a:r>
              <a:rPr lang="en-GB" sz="1600" dirty="0">
                <a:solidFill>
                  <a:srgbClr val="D9E1FF"/>
                </a:solidFill>
                <a:latin typeface="Raleway" pitchFamily="2" charset="0"/>
              </a:rPr>
              <a:t>Entry fee: £650</a:t>
            </a:r>
          </a:p>
        </p:txBody>
      </p:sp>
      <p:sp>
        <p:nvSpPr>
          <p:cNvPr id="28" name="TextBox 27">
            <a:extLst>
              <a:ext uri="{FF2B5EF4-FFF2-40B4-BE49-F238E27FC236}">
                <a16:creationId xmlns:a16="http://schemas.microsoft.com/office/drawing/2014/main" id="{E1265AE4-BB3E-C279-3238-0B592114F48C}"/>
              </a:ext>
            </a:extLst>
          </p:cNvPr>
          <p:cNvSpPr txBox="1"/>
          <p:nvPr/>
        </p:nvSpPr>
        <p:spPr>
          <a:xfrm>
            <a:off x="8634027" y="3300421"/>
            <a:ext cx="4613337" cy="1323439"/>
          </a:xfrm>
          <a:prstGeom prst="rect">
            <a:avLst/>
          </a:prstGeom>
          <a:noFill/>
        </p:spPr>
        <p:txBody>
          <a:bodyPr wrap="square" rtlCol="0">
            <a:spAutoFit/>
          </a:bodyPr>
          <a:lstStyle/>
          <a:p>
            <a:r>
              <a:rPr lang="en-GB" sz="2400" b="1" dirty="0">
                <a:solidFill>
                  <a:srgbClr val="D9E1FF"/>
                </a:solidFill>
                <a:latin typeface="Raleway" pitchFamily="2" charset="0"/>
              </a:rPr>
              <a:t>Silverstone </a:t>
            </a:r>
            <a:r>
              <a:rPr lang="en-GB" sz="2400" b="1" dirty="0" err="1">
                <a:solidFill>
                  <a:srgbClr val="D9E1FF"/>
                </a:solidFill>
                <a:latin typeface="Raleway" pitchFamily="2" charset="0"/>
              </a:rPr>
              <a:t>lntl</a:t>
            </a:r>
            <a:endParaRPr lang="en-GB" sz="2400" b="1" dirty="0">
              <a:solidFill>
                <a:srgbClr val="D9E1FF"/>
              </a:solidFill>
              <a:latin typeface="Raleway" pitchFamily="2" charset="0"/>
            </a:endParaRPr>
          </a:p>
          <a:p>
            <a:r>
              <a:rPr lang="en-GB" sz="2000" b="1" dirty="0">
                <a:solidFill>
                  <a:srgbClr val="D9E1FF"/>
                </a:solidFill>
                <a:latin typeface="Raleway" pitchFamily="2" charset="0"/>
              </a:rPr>
              <a:t>​Sun, Aug 16, 2026</a:t>
            </a:r>
          </a:p>
          <a:p>
            <a:r>
              <a:rPr lang="en-GB" sz="2000" b="1" dirty="0">
                <a:solidFill>
                  <a:srgbClr val="D9E1FF"/>
                </a:solidFill>
                <a:latin typeface="Raleway" pitchFamily="2" charset="0"/>
              </a:rPr>
              <a:t>​</a:t>
            </a:r>
            <a:r>
              <a:rPr lang="en-GB" sz="1600" dirty="0">
                <a:solidFill>
                  <a:srgbClr val="D9E1FF"/>
                </a:solidFill>
                <a:latin typeface="Raleway" pitchFamily="2" charset="0"/>
              </a:rPr>
              <a:t>2 x 20 mins sprint races</a:t>
            </a:r>
          </a:p>
          <a:p>
            <a:r>
              <a:rPr lang="en-GB" sz="1600" dirty="0">
                <a:solidFill>
                  <a:srgbClr val="D9E1FF"/>
                </a:solidFill>
                <a:latin typeface="Raleway" pitchFamily="2" charset="0"/>
              </a:rPr>
              <a:t>Entry fee: £550</a:t>
            </a:r>
          </a:p>
        </p:txBody>
      </p:sp>
      <p:sp>
        <p:nvSpPr>
          <p:cNvPr id="29" name="TextBox 28">
            <a:extLst>
              <a:ext uri="{FF2B5EF4-FFF2-40B4-BE49-F238E27FC236}">
                <a16:creationId xmlns:a16="http://schemas.microsoft.com/office/drawing/2014/main" id="{865948EC-5469-CE86-402D-166B3DEEA1F9}"/>
              </a:ext>
            </a:extLst>
          </p:cNvPr>
          <p:cNvSpPr txBox="1"/>
          <p:nvPr/>
        </p:nvSpPr>
        <p:spPr>
          <a:xfrm>
            <a:off x="8634027" y="5057436"/>
            <a:ext cx="4613337" cy="1261884"/>
          </a:xfrm>
          <a:prstGeom prst="rect">
            <a:avLst/>
          </a:prstGeom>
          <a:noFill/>
        </p:spPr>
        <p:txBody>
          <a:bodyPr wrap="square" rtlCol="0">
            <a:spAutoFit/>
          </a:bodyPr>
          <a:lstStyle/>
          <a:p>
            <a:r>
              <a:rPr lang="en-GB" sz="2400" b="1" dirty="0">
                <a:solidFill>
                  <a:srgbClr val="D9E1FF"/>
                </a:solidFill>
                <a:latin typeface="Raleway" pitchFamily="2" charset="0"/>
              </a:rPr>
              <a:t>Thruxton</a:t>
            </a:r>
          </a:p>
          <a:p>
            <a:r>
              <a:rPr lang="en-GB" sz="2000" b="1" dirty="0">
                <a:solidFill>
                  <a:srgbClr val="D9E1FF"/>
                </a:solidFill>
                <a:latin typeface="Raleway" pitchFamily="2" charset="0"/>
              </a:rPr>
              <a:t>​Sat, Sept 26, 2026</a:t>
            </a:r>
          </a:p>
          <a:p>
            <a:r>
              <a:rPr lang="en-GB" sz="1600" dirty="0">
                <a:solidFill>
                  <a:srgbClr val="D9E1FF"/>
                </a:solidFill>
                <a:latin typeface="Raleway" pitchFamily="2" charset="0"/>
              </a:rPr>
              <a:t>​2 x 20 mins sprint races</a:t>
            </a:r>
          </a:p>
          <a:p>
            <a:r>
              <a:rPr lang="en-GB" sz="1600" dirty="0">
                <a:solidFill>
                  <a:srgbClr val="D9E1FF"/>
                </a:solidFill>
                <a:latin typeface="Raleway" pitchFamily="2" charset="0"/>
              </a:rPr>
              <a:t>Entry fee: £440</a:t>
            </a:r>
          </a:p>
        </p:txBody>
      </p:sp>
      <p:sp>
        <p:nvSpPr>
          <p:cNvPr id="20" name="Shape 18"/>
          <p:cNvSpPr/>
          <p:nvPr/>
        </p:nvSpPr>
        <p:spPr>
          <a:xfrm>
            <a:off x="7245044" y="1852403"/>
            <a:ext cx="512683" cy="512683"/>
          </a:xfrm>
          <a:prstGeom prst="roundRect">
            <a:avLst>
              <a:gd name="adj" fmla="val 6668"/>
            </a:avLst>
          </a:prstGeom>
          <a:solidFill>
            <a:srgbClr val="2B2952"/>
          </a:solidFill>
          <a:ln/>
        </p:spPr>
        <p:txBody>
          <a:bodyPr/>
          <a:lstStyle/>
          <a:p>
            <a:endParaRPr lang="en-GB">
              <a:solidFill>
                <a:srgbClr val="FF0000"/>
              </a:solidFill>
            </a:endParaRPr>
          </a:p>
        </p:txBody>
      </p:sp>
      <p:sp>
        <p:nvSpPr>
          <p:cNvPr id="21" name="Text 19"/>
          <p:cNvSpPr/>
          <p:nvPr/>
        </p:nvSpPr>
        <p:spPr>
          <a:xfrm>
            <a:off x="7386967" y="1947892"/>
            <a:ext cx="228838" cy="321707"/>
          </a:xfrm>
          <a:prstGeom prst="rect">
            <a:avLst/>
          </a:prstGeom>
          <a:noFill/>
          <a:ln/>
        </p:spPr>
        <p:txBody>
          <a:bodyPr wrap="none" lIns="0" tIns="0" rIns="0" bIns="0" rtlCol="0" anchor="t"/>
          <a:lstStyle/>
          <a:p>
            <a:pPr marL="0" indent="0" algn="ctr">
              <a:lnSpc>
                <a:spcPts val="2500"/>
              </a:lnSpc>
              <a:buNone/>
            </a:pPr>
            <a:r>
              <a:rPr lang="en-US" sz="2500" b="1" dirty="0">
                <a:solidFill>
                  <a:srgbClr val="FF0000"/>
                </a:solidFill>
                <a:latin typeface="Syne Bold" pitchFamily="34" charset="0"/>
                <a:ea typeface="Syne Bold" pitchFamily="34" charset="-122"/>
                <a:cs typeface="Syne Bold" pitchFamily="34" charset="-120"/>
              </a:rPr>
              <a:t>4</a:t>
            </a:r>
            <a:endParaRPr lang="en-US" sz="2500" dirty="0">
              <a:solidFill>
                <a:srgbClr val="FF0000"/>
              </a:solidFill>
            </a:endParaRPr>
          </a:p>
        </p:txBody>
      </p:sp>
      <p:sp>
        <p:nvSpPr>
          <p:cNvPr id="30" name="Shape 7">
            <a:extLst>
              <a:ext uri="{FF2B5EF4-FFF2-40B4-BE49-F238E27FC236}">
                <a16:creationId xmlns:a16="http://schemas.microsoft.com/office/drawing/2014/main" id="{B97E8970-B60A-4A55-9FD8-7282CC8FCB3E}"/>
              </a:ext>
            </a:extLst>
          </p:cNvPr>
          <p:cNvSpPr/>
          <p:nvPr/>
        </p:nvSpPr>
        <p:spPr>
          <a:xfrm>
            <a:off x="7769990" y="7274123"/>
            <a:ext cx="864037" cy="30480"/>
          </a:xfrm>
          <a:prstGeom prst="roundRect">
            <a:avLst>
              <a:gd name="adj" fmla="val 121500"/>
            </a:avLst>
          </a:prstGeom>
          <a:solidFill>
            <a:srgbClr val="44426B"/>
          </a:solidFill>
          <a:ln/>
        </p:spPr>
        <p:txBody>
          <a:bodyPr/>
          <a:lstStyle/>
          <a:p>
            <a:endParaRPr lang="en-GB"/>
          </a:p>
        </p:txBody>
      </p:sp>
      <p:sp>
        <p:nvSpPr>
          <p:cNvPr id="31" name="Shape 8">
            <a:extLst>
              <a:ext uri="{FF2B5EF4-FFF2-40B4-BE49-F238E27FC236}">
                <a16:creationId xmlns:a16="http://schemas.microsoft.com/office/drawing/2014/main" id="{7EA6D23B-FCC4-40F7-B0ED-3866FA5F2C0E}"/>
              </a:ext>
            </a:extLst>
          </p:cNvPr>
          <p:cNvSpPr/>
          <p:nvPr/>
        </p:nvSpPr>
        <p:spPr>
          <a:xfrm>
            <a:off x="7245044" y="7011709"/>
            <a:ext cx="555427" cy="555427"/>
          </a:xfrm>
          <a:prstGeom prst="roundRect">
            <a:avLst>
              <a:gd name="adj" fmla="val 6668"/>
            </a:avLst>
          </a:prstGeom>
          <a:solidFill>
            <a:srgbClr val="2B2952"/>
          </a:solidFill>
          <a:ln/>
        </p:spPr>
        <p:txBody>
          <a:bodyPr/>
          <a:lstStyle/>
          <a:p>
            <a:endParaRPr lang="en-GB">
              <a:solidFill>
                <a:srgbClr val="FF0000"/>
              </a:solidFill>
            </a:endParaRPr>
          </a:p>
        </p:txBody>
      </p:sp>
      <p:sp>
        <p:nvSpPr>
          <p:cNvPr id="32" name="Text 9">
            <a:extLst>
              <a:ext uri="{FF2B5EF4-FFF2-40B4-BE49-F238E27FC236}">
                <a16:creationId xmlns:a16="http://schemas.microsoft.com/office/drawing/2014/main" id="{938E8861-A032-4F4E-A9F1-5B49A9830735}"/>
              </a:ext>
            </a:extLst>
          </p:cNvPr>
          <p:cNvSpPr/>
          <p:nvPr/>
        </p:nvSpPr>
        <p:spPr>
          <a:xfrm>
            <a:off x="7413993" y="7115175"/>
            <a:ext cx="217527" cy="348496"/>
          </a:xfrm>
          <a:prstGeom prst="rect">
            <a:avLst/>
          </a:prstGeom>
          <a:noFill/>
          <a:ln/>
        </p:spPr>
        <p:txBody>
          <a:bodyPr wrap="none" lIns="0" tIns="0" rIns="0" bIns="0" rtlCol="0" anchor="t"/>
          <a:lstStyle/>
          <a:p>
            <a:pPr marL="0" indent="0" algn="ctr">
              <a:lnSpc>
                <a:spcPts val="2700"/>
              </a:lnSpc>
              <a:buNone/>
            </a:pPr>
            <a:r>
              <a:rPr lang="en-US" sz="2700" b="1" dirty="0">
                <a:solidFill>
                  <a:srgbClr val="FF0000"/>
                </a:solidFill>
                <a:latin typeface="Syne Bold" pitchFamily="34" charset="0"/>
                <a:ea typeface="Syne Bold" pitchFamily="34" charset="-122"/>
              </a:rPr>
              <a:t>7</a:t>
            </a:r>
            <a:endParaRPr lang="en-US" sz="2700" dirty="0">
              <a:solidFill>
                <a:srgbClr val="FF0000"/>
              </a:solidFill>
            </a:endParaRPr>
          </a:p>
        </p:txBody>
      </p:sp>
      <p:sp>
        <p:nvSpPr>
          <p:cNvPr id="33" name="TextBox 32">
            <a:extLst>
              <a:ext uri="{FF2B5EF4-FFF2-40B4-BE49-F238E27FC236}">
                <a16:creationId xmlns:a16="http://schemas.microsoft.com/office/drawing/2014/main" id="{999B3C2B-227D-4809-BAE0-46E5B4A0DD9E}"/>
              </a:ext>
            </a:extLst>
          </p:cNvPr>
          <p:cNvSpPr txBox="1"/>
          <p:nvPr/>
        </p:nvSpPr>
        <p:spPr>
          <a:xfrm>
            <a:off x="8634027" y="6677043"/>
            <a:ext cx="4853373" cy="1261884"/>
          </a:xfrm>
          <a:prstGeom prst="rect">
            <a:avLst/>
          </a:prstGeom>
          <a:noFill/>
        </p:spPr>
        <p:txBody>
          <a:bodyPr wrap="square" rtlCol="0">
            <a:spAutoFit/>
          </a:bodyPr>
          <a:lstStyle/>
          <a:p>
            <a:r>
              <a:rPr lang="en-GB" sz="2400" b="1" dirty="0">
                <a:solidFill>
                  <a:srgbClr val="D9E1FF"/>
                </a:solidFill>
                <a:latin typeface="Raleway" pitchFamily="2" charset="0"/>
              </a:rPr>
              <a:t>Birkett Relay – Silverstone GP</a:t>
            </a:r>
          </a:p>
          <a:p>
            <a:r>
              <a:rPr lang="en-GB" sz="2000" b="1" dirty="0">
                <a:solidFill>
                  <a:srgbClr val="D9E1FF"/>
                </a:solidFill>
                <a:latin typeface="Raleway" pitchFamily="2" charset="0"/>
              </a:rPr>
              <a:t>Sat, Oct 24, 2026</a:t>
            </a:r>
          </a:p>
          <a:p>
            <a:r>
              <a:rPr lang="en-GB" sz="1600" dirty="0">
                <a:solidFill>
                  <a:srgbClr val="D9E1FF"/>
                </a:solidFill>
                <a:latin typeface="Raleway" pitchFamily="2" charset="0"/>
              </a:rPr>
              <a:t>​6 hour team endurance</a:t>
            </a:r>
          </a:p>
          <a:p>
            <a:r>
              <a:rPr lang="en-GB" sz="1600" dirty="0">
                <a:solidFill>
                  <a:srgbClr val="D9E1FF"/>
                </a:solidFill>
                <a:latin typeface="Raleway" pitchFamily="2" charset="0"/>
              </a:rPr>
              <a:t>Entry fee: £TBA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p:cNvPicPr>
            <a:picLocks noChangeAspect="1"/>
          </p:cNvPicPr>
          <p:nvPr/>
        </p:nvPicPr>
        <p:blipFill>
          <a:blip r:embed="rId3">
            <a:duotone>
              <a:prstClr val="black"/>
              <a:schemeClr val="accent1">
                <a:tint val="45000"/>
                <a:satMod val="400000"/>
              </a:schemeClr>
            </a:duotone>
          </a:blip>
          <a:srcRect l="27116" r="12399"/>
          <a:stretch/>
        </p:blipFill>
        <p:spPr>
          <a:xfrm>
            <a:off x="10391642" y="0"/>
            <a:ext cx="4415314" cy="8229600"/>
          </a:xfrm>
          <a:prstGeom prst="rect">
            <a:avLst/>
          </a:prstGeom>
        </p:spPr>
      </p:pic>
      <p:sp>
        <p:nvSpPr>
          <p:cNvPr id="3" name="Text 0"/>
          <p:cNvSpPr/>
          <p:nvPr/>
        </p:nvSpPr>
        <p:spPr>
          <a:xfrm>
            <a:off x="788313" y="621506"/>
            <a:ext cx="9396174" cy="1324689"/>
          </a:xfrm>
          <a:prstGeom prst="rect">
            <a:avLst/>
          </a:prstGeom>
          <a:noFill/>
          <a:ln/>
        </p:spPr>
        <p:txBody>
          <a:bodyPr wrap="square" lIns="0" tIns="0" rIns="0" bIns="0" rtlCol="0" anchor="t"/>
          <a:lstStyle/>
          <a:p>
            <a:pPr marL="0" indent="0">
              <a:lnSpc>
                <a:spcPts val="5200"/>
              </a:lnSpc>
              <a:buNone/>
            </a:pPr>
            <a:r>
              <a:rPr lang="en-US" sz="4150" b="1" dirty="0">
                <a:solidFill>
                  <a:srgbClr val="FFFFFF"/>
                </a:solidFill>
                <a:latin typeface="Raleway" pitchFamily="2" charset="0"/>
                <a:ea typeface="Syne Bold" pitchFamily="34" charset="-122"/>
                <a:cs typeface="Syne Bold" pitchFamily="34" charset="-120"/>
              </a:rPr>
              <a:t>Typical Costings for CALM All Porsche Trophy Series</a:t>
            </a:r>
            <a:endParaRPr lang="en-US" sz="4150" dirty="0">
              <a:latin typeface="Raleway" pitchFamily="2" charset="0"/>
            </a:endParaRPr>
          </a:p>
        </p:txBody>
      </p:sp>
      <p:sp>
        <p:nvSpPr>
          <p:cNvPr id="4" name="Text 1"/>
          <p:cNvSpPr/>
          <p:nvPr/>
        </p:nvSpPr>
        <p:spPr>
          <a:xfrm>
            <a:off x="565290" y="2396490"/>
            <a:ext cx="4529138" cy="743188"/>
          </a:xfrm>
          <a:prstGeom prst="rect">
            <a:avLst/>
          </a:prstGeom>
          <a:noFill/>
          <a:ln/>
        </p:spPr>
        <p:txBody>
          <a:bodyPr wrap="none" lIns="0" tIns="0" rIns="0" bIns="0" rtlCol="0" anchor="t"/>
          <a:lstStyle/>
          <a:p>
            <a:pPr marL="0" indent="0" algn="ctr">
              <a:lnSpc>
                <a:spcPts val="5850"/>
              </a:lnSpc>
              <a:buNone/>
            </a:pPr>
            <a:r>
              <a:rPr lang="en-US" sz="5850" b="1" dirty="0">
                <a:solidFill>
                  <a:srgbClr val="D9E1FF"/>
                </a:solidFill>
                <a:latin typeface="Raleway" pitchFamily="2" charset="0"/>
                <a:ea typeface="Syne Bold" pitchFamily="34" charset="-122"/>
                <a:cs typeface="Syne Bold" pitchFamily="34" charset="-120"/>
              </a:rPr>
              <a:t>£5,000</a:t>
            </a:r>
            <a:endParaRPr lang="en-US" sz="5850" dirty="0">
              <a:latin typeface="Raleway" pitchFamily="2" charset="0"/>
            </a:endParaRPr>
          </a:p>
        </p:txBody>
      </p:sp>
      <p:sp>
        <p:nvSpPr>
          <p:cNvPr id="5" name="Text 2"/>
          <p:cNvSpPr/>
          <p:nvPr/>
        </p:nvSpPr>
        <p:spPr>
          <a:xfrm>
            <a:off x="1504931" y="3421023"/>
            <a:ext cx="2649855" cy="331232"/>
          </a:xfrm>
          <a:prstGeom prst="rect">
            <a:avLst/>
          </a:prstGeom>
          <a:noFill/>
          <a:ln/>
        </p:spPr>
        <p:txBody>
          <a:bodyPr wrap="none" lIns="0" tIns="0" rIns="0" bIns="0" rtlCol="0" anchor="t"/>
          <a:lstStyle/>
          <a:p>
            <a:pPr marL="0" indent="0" algn="ctr">
              <a:lnSpc>
                <a:spcPts val="2600"/>
              </a:lnSpc>
              <a:buNone/>
            </a:pPr>
            <a:r>
              <a:rPr lang="en-US" sz="2050" b="1" dirty="0">
                <a:solidFill>
                  <a:srgbClr val="D9E1FF"/>
                </a:solidFill>
                <a:latin typeface="Raleway" pitchFamily="2" charset="0"/>
                <a:ea typeface="Syne Bold" pitchFamily="34" charset="-122"/>
                <a:cs typeface="Syne Bold" pitchFamily="34" charset="-120"/>
              </a:rPr>
              <a:t>924 Preparation</a:t>
            </a:r>
            <a:endParaRPr lang="en-US" sz="2050" dirty="0">
              <a:latin typeface="Raleway" pitchFamily="2" charset="0"/>
            </a:endParaRPr>
          </a:p>
        </p:txBody>
      </p:sp>
      <p:sp>
        <p:nvSpPr>
          <p:cNvPr id="6" name="Text 3"/>
          <p:cNvSpPr/>
          <p:nvPr/>
        </p:nvSpPr>
        <p:spPr>
          <a:xfrm>
            <a:off x="565290" y="3887391"/>
            <a:ext cx="4529138" cy="720804"/>
          </a:xfrm>
          <a:prstGeom prst="rect">
            <a:avLst/>
          </a:prstGeom>
          <a:noFill/>
          <a:ln/>
        </p:spPr>
        <p:txBody>
          <a:bodyPr wrap="square" lIns="0" tIns="0" rIns="0" bIns="0" rtlCol="0" anchor="t"/>
          <a:lstStyle/>
          <a:p>
            <a:pPr marL="0" indent="0" algn="ctr">
              <a:lnSpc>
                <a:spcPts val="2800"/>
              </a:lnSpc>
              <a:buNone/>
            </a:pPr>
            <a:r>
              <a:rPr lang="en-US" sz="1750" dirty="0">
                <a:solidFill>
                  <a:srgbClr val="D9E1FF"/>
                </a:solidFill>
                <a:latin typeface="Arimo" pitchFamily="34" charset="0"/>
                <a:ea typeface="Arimo" pitchFamily="34" charset="-122"/>
                <a:cs typeface="Arimo" pitchFamily="34" charset="-120"/>
              </a:rPr>
              <a:t>Approximate cost for preparing a 924 model for racing</a:t>
            </a:r>
            <a:endParaRPr lang="en-US" sz="1750" dirty="0"/>
          </a:p>
        </p:txBody>
      </p:sp>
      <p:sp>
        <p:nvSpPr>
          <p:cNvPr id="7" name="Text 4"/>
          <p:cNvSpPr/>
          <p:nvPr/>
        </p:nvSpPr>
        <p:spPr>
          <a:xfrm>
            <a:off x="5432208" y="2396490"/>
            <a:ext cx="4529257" cy="743188"/>
          </a:xfrm>
          <a:prstGeom prst="rect">
            <a:avLst/>
          </a:prstGeom>
          <a:noFill/>
          <a:ln/>
        </p:spPr>
        <p:txBody>
          <a:bodyPr wrap="none" lIns="0" tIns="0" rIns="0" bIns="0" rtlCol="0" anchor="t"/>
          <a:lstStyle/>
          <a:p>
            <a:pPr marL="0" indent="0" algn="ctr">
              <a:lnSpc>
                <a:spcPts val="5850"/>
              </a:lnSpc>
              <a:buNone/>
            </a:pPr>
            <a:r>
              <a:rPr lang="en-US" sz="5850" b="1" dirty="0">
                <a:solidFill>
                  <a:srgbClr val="D9E1FF"/>
                </a:solidFill>
                <a:latin typeface="Raleway" pitchFamily="2" charset="0"/>
                <a:ea typeface="Syne Bold" pitchFamily="34" charset="-122"/>
                <a:cs typeface="Syne Bold" pitchFamily="34" charset="-120"/>
              </a:rPr>
              <a:t>£10,000</a:t>
            </a:r>
            <a:endParaRPr lang="en-US" sz="5850" dirty="0">
              <a:latin typeface="Raleway" pitchFamily="2" charset="0"/>
            </a:endParaRPr>
          </a:p>
        </p:txBody>
      </p:sp>
      <p:sp>
        <p:nvSpPr>
          <p:cNvPr id="8" name="Text 5"/>
          <p:cNvSpPr/>
          <p:nvPr/>
        </p:nvSpPr>
        <p:spPr>
          <a:xfrm>
            <a:off x="6371849" y="3421023"/>
            <a:ext cx="2649855" cy="331232"/>
          </a:xfrm>
          <a:prstGeom prst="rect">
            <a:avLst/>
          </a:prstGeom>
          <a:noFill/>
          <a:ln/>
        </p:spPr>
        <p:txBody>
          <a:bodyPr wrap="none" lIns="0" tIns="0" rIns="0" bIns="0" rtlCol="0" anchor="t"/>
          <a:lstStyle/>
          <a:p>
            <a:pPr marL="0" indent="0" algn="ctr">
              <a:lnSpc>
                <a:spcPts val="2600"/>
              </a:lnSpc>
              <a:buNone/>
            </a:pPr>
            <a:r>
              <a:rPr lang="en-US" sz="2050" b="1" dirty="0">
                <a:solidFill>
                  <a:srgbClr val="D9E1FF"/>
                </a:solidFill>
                <a:latin typeface="Raleway" pitchFamily="2" charset="0"/>
                <a:ea typeface="Syne Bold" pitchFamily="34" charset="-122"/>
                <a:cs typeface="Syne Bold" pitchFamily="34" charset="-120"/>
              </a:rPr>
              <a:t>968 Preparation</a:t>
            </a:r>
            <a:endParaRPr lang="en-US" sz="2050" dirty="0">
              <a:latin typeface="Raleway" pitchFamily="2" charset="0"/>
            </a:endParaRPr>
          </a:p>
        </p:txBody>
      </p:sp>
      <p:sp>
        <p:nvSpPr>
          <p:cNvPr id="9" name="Text 6"/>
          <p:cNvSpPr/>
          <p:nvPr/>
        </p:nvSpPr>
        <p:spPr>
          <a:xfrm>
            <a:off x="5432208" y="3887391"/>
            <a:ext cx="4529257" cy="720804"/>
          </a:xfrm>
          <a:prstGeom prst="rect">
            <a:avLst/>
          </a:prstGeom>
          <a:noFill/>
          <a:ln/>
        </p:spPr>
        <p:txBody>
          <a:bodyPr wrap="square" lIns="0" tIns="0" rIns="0" bIns="0" rtlCol="0" anchor="t"/>
          <a:lstStyle/>
          <a:p>
            <a:pPr marL="0" indent="0" algn="ctr">
              <a:lnSpc>
                <a:spcPts val="2800"/>
              </a:lnSpc>
              <a:buNone/>
            </a:pPr>
            <a:r>
              <a:rPr lang="en-US" sz="1750" dirty="0">
                <a:solidFill>
                  <a:srgbClr val="D9E1FF"/>
                </a:solidFill>
                <a:latin typeface="Arimo" pitchFamily="34" charset="0"/>
                <a:ea typeface="Arimo" pitchFamily="34" charset="-122"/>
                <a:cs typeface="Arimo" pitchFamily="34" charset="-120"/>
              </a:rPr>
              <a:t>Approximate cost for preparing a 968 model for racing</a:t>
            </a:r>
            <a:endParaRPr lang="en-US" sz="1750" dirty="0"/>
          </a:p>
        </p:txBody>
      </p:sp>
      <p:sp>
        <p:nvSpPr>
          <p:cNvPr id="10" name="Text 7"/>
          <p:cNvSpPr/>
          <p:nvPr/>
        </p:nvSpPr>
        <p:spPr>
          <a:xfrm>
            <a:off x="565290" y="5396389"/>
            <a:ext cx="4529138" cy="743188"/>
          </a:xfrm>
          <a:prstGeom prst="rect">
            <a:avLst/>
          </a:prstGeom>
          <a:noFill/>
          <a:ln/>
        </p:spPr>
        <p:txBody>
          <a:bodyPr wrap="none" lIns="0" tIns="0" rIns="0" bIns="0" rtlCol="0" anchor="t"/>
          <a:lstStyle/>
          <a:p>
            <a:pPr marL="0" indent="0" algn="ctr">
              <a:lnSpc>
                <a:spcPts val="5850"/>
              </a:lnSpc>
              <a:buNone/>
            </a:pPr>
            <a:r>
              <a:rPr lang="en-US" sz="5850" b="1" dirty="0">
                <a:solidFill>
                  <a:srgbClr val="D9E1FF"/>
                </a:solidFill>
                <a:latin typeface="Raleway" pitchFamily="2" charset="0"/>
                <a:ea typeface="Syne Bold" pitchFamily="34" charset="-122"/>
                <a:cs typeface="Syne Bold" pitchFamily="34" charset="-120"/>
              </a:rPr>
              <a:t>£18,000</a:t>
            </a:r>
            <a:endParaRPr lang="en-US" sz="5850" dirty="0">
              <a:latin typeface="Raleway" pitchFamily="2" charset="0"/>
            </a:endParaRPr>
          </a:p>
        </p:txBody>
      </p:sp>
      <p:sp>
        <p:nvSpPr>
          <p:cNvPr id="11" name="Text 8"/>
          <p:cNvSpPr/>
          <p:nvPr/>
        </p:nvSpPr>
        <p:spPr>
          <a:xfrm>
            <a:off x="682090" y="6420922"/>
            <a:ext cx="4295418" cy="331232"/>
          </a:xfrm>
          <a:prstGeom prst="rect">
            <a:avLst/>
          </a:prstGeom>
          <a:noFill/>
          <a:ln/>
        </p:spPr>
        <p:txBody>
          <a:bodyPr wrap="none" lIns="0" tIns="0" rIns="0" bIns="0" rtlCol="0" anchor="t"/>
          <a:lstStyle/>
          <a:p>
            <a:pPr marL="0" indent="0" algn="ctr">
              <a:lnSpc>
                <a:spcPts val="2600"/>
              </a:lnSpc>
              <a:buNone/>
            </a:pPr>
            <a:r>
              <a:rPr lang="en-US" sz="2050" b="1" dirty="0">
                <a:solidFill>
                  <a:srgbClr val="D9E1FF"/>
                </a:solidFill>
                <a:latin typeface="Raleway" pitchFamily="2" charset="0"/>
                <a:ea typeface="Syne Bold" pitchFamily="34" charset="-122"/>
                <a:cs typeface="Syne Bold" pitchFamily="34" charset="-120"/>
              </a:rPr>
              <a:t>Boxster/Cayman Preparation</a:t>
            </a:r>
            <a:endParaRPr lang="en-US" sz="2050" dirty="0">
              <a:latin typeface="Raleway" pitchFamily="2" charset="0"/>
            </a:endParaRPr>
          </a:p>
        </p:txBody>
      </p:sp>
      <p:sp>
        <p:nvSpPr>
          <p:cNvPr id="12" name="Text 9"/>
          <p:cNvSpPr/>
          <p:nvPr/>
        </p:nvSpPr>
        <p:spPr>
          <a:xfrm>
            <a:off x="565290" y="6887289"/>
            <a:ext cx="4529138" cy="720804"/>
          </a:xfrm>
          <a:prstGeom prst="rect">
            <a:avLst/>
          </a:prstGeom>
          <a:noFill/>
          <a:ln/>
        </p:spPr>
        <p:txBody>
          <a:bodyPr wrap="square" lIns="0" tIns="0" rIns="0" bIns="0" rtlCol="0" anchor="t"/>
          <a:lstStyle/>
          <a:p>
            <a:pPr marL="0" indent="0" algn="ctr">
              <a:lnSpc>
                <a:spcPts val="2800"/>
              </a:lnSpc>
              <a:buNone/>
            </a:pPr>
            <a:r>
              <a:rPr lang="en-US" sz="1750" dirty="0">
                <a:solidFill>
                  <a:srgbClr val="D9E1FF"/>
                </a:solidFill>
                <a:latin typeface="Arimo" pitchFamily="34" charset="0"/>
                <a:ea typeface="Arimo" pitchFamily="34" charset="-122"/>
                <a:cs typeface="Arimo" pitchFamily="34" charset="-120"/>
              </a:rPr>
              <a:t>Approximate cost for preparing a Boxster or Cayman model for racing</a:t>
            </a:r>
            <a:endParaRPr lang="en-US" sz="1750" dirty="0"/>
          </a:p>
        </p:txBody>
      </p:sp>
      <p:sp>
        <p:nvSpPr>
          <p:cNvPr id="13" name="Text 10"/>
          <p:cNvSpPr/>
          <p:nvPr/>
        </p:nvSpPr>
        <p:spPr>
          <a:xfrm>
            <a:off x="5432208" y="5396389"/>
            <a:ext cx="4529257" cy="743188"/>
          </a:xfrm>
          <a:prstGeom prst="rect">
            <a:avLst/>
          </a:prstGeom>
          <a:noFill/>
          <a:ln/>
        </p:spPr>
        <p:txBody>
          <a:bodyPr wrap="none" lIns="0" tIns="0" rIns="0" bIns="0" rtlCol="0" anchor="t"/>
          <a:lstStyle/>
          <a:p>
            <a:pPr marL="0" indent="0" algn="ctr">
              <a:lnSpc>
                <a:spcPts val="5850"/>
              </a:lnSpc>
              <a:buNone/>
            </a:pPr>
            <a:r>
              <a:rPr lang="en-US" sz="5850" b="1" dirty="0">
                <a:solidFill>
                  <a:srgbClr val="D9E1FF"/>
                </a:solidFill>
                <a:latin typeface="Raleway" pitchFamily="2" charset="0"/>
                <a:ea typeface="Syne Bold" pitchFamily="34" charset="-122"/>
                <a:cs typeface="Syne Bold" pitchFamily="34" charset="-120"/>
              </a:rPr>
              <a:t>£3,200</a:t>
            </a:r>
            <a:endParaRPr lang="en-US" sz="5850" dirty="0">
              <a:latin typeface="Raleway" pitchFamily="2" charset="0"/>
            </a:endParaRPr>
          </a:p>
        </p:txBody>
      </p:sp>
      <p:sp>
        <p:nvSpPr>
          <p:cNvPr id="14" name="Text 11"/>
          <p:cNvSpPr/>
          <p:nvPr/>
        </p:nvSpPr>
        <p:spPr>
          <a:xfrm>
            <a:off x="6306603" y="6420922"/>
            <a:ext cx="2780348" cy="331232"/>
          </a:xfrm>
          <a:prstGeom prst="rect">
            <a:avLst/>
          </a:prstGeom>
          <a:noFill/>
          <a:ln/>
        </p:spPr>
        <p:txBody>
          <a:bodyPr wrap="none" lIns="0" tIns="0" rIns="0" bIns="0" rtlCol="0" anchor="t"/>
          <a:lstStyle/>
          <a:p>
            <a:pPr marL="0" indent="0" algn="ctr">
              <a:lnSpc>
                <a:spcPts val="2600"/>
              </a:lnSpc>
              <a:buNone/>
            </a:pPr>
            <a:r>
              <a:rPr lang="en-US" sz="2050" b="1" dirty="0">
                <a:solidFill>
                  <a:srgbClr val="D9E1FF"/>
                </a:solidFill>
                <a:latin typeface="Raleway" pitchFamily="2" charset="0"/>
                <a:ea typeface="Syne Bold" pitchFamily="34" charset="-122"/>
                <a:cs typeface="Syne Bold" pitchFamily="34" charset="-120"/>
              </a:rPr>
              <a:t>Entry Fees for 2025</a:t>
            </a:r>
            <a:endParaRPr lang="en-US" sz="2050" dirty="0">
              <a:latin typeface="Raleway" pitchFamily="2" charset="0"/>
            </a:endParaRPr>
          </a:p>
        </p:txBody>
      </p:sp>
      <p:sp>
        <p:nvSpPr>
          <p:cNvPr id="15" name="Text 12"/>
          <p:cNvSpPr/>
          <p:nvPr/>
        </p:nvSpPr>
        <p:spPr>
          <a:xfrm>
            <a:off x="5432208" y="6887289"/>
            <a:ext cx="4529257" cy="720804"/>
          </a:xfrm>
          <a:prstGeom prst="rect">
            <a:avLst/>
          </a:prstGeom>
          <a:noFill/>
          <a:ln/>
        </p:spPr>
        <p:txBody>
          <a:bodyPr wrap="square" lIns="0" tIns="0" rIns="0" bIns="0" rtlCol="0" anchor="t"/>
          <a:lstStyle/>
          <a:p>
            <a:pPr marL="0" indent="0" algn="ctr">
              <a:lnSpc>
                <a:spcPts val="2800"/>
              </a:lnSpc>
              <a:buNone/>
            </a:pPr>
            <a:r>
              <a:rPr lang="en-US" sz="1750" dirty="0">
                <a:solidFill>
                  <a:srgbClr val="D9E1FF"/>
                </a:solidFill>
                <a:latin typeface="Arimo" pitchFamily="34" charset="0"/>
                <a:ea typeface="Arimo" pitchFamily="34" charset="-122"/>
                <a:cs typeface="Arimo" pitchFamily="34" charset="-120"/>
              </a:rPr>
              <a:t>Approximate cost for entry fees for the 2025 season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p:cNvPicPr>
            <a:picLocks noChangeAspect="1"/>
          </p:cNvPicPr>
          <p:nvPr/>
        </p:nvPicPr>
        <p:blipFill>
          <a:blip r:embed="rId3">
            <a:duotone>
              <a:prstClr val="black"/>
              <a:schemeClr val="accent1">
                <a:tint val="45000"/>
                <a:satMod val="400000"/>
              </a:schemeClr>
            </a:duotone>
          </a:blip>
          <a:srcRect l="24557"/>
          <a:stretch/>
        </p:blipFill>
        <p:spPr>
          <a:xfrm>
            <a:off x="10337960" y="-114300"/>
            <a:ext cx="4540090" cy="9026788"/>
          </a:xfrm>
          <a:prstGeom prst="rect">
            <a:avLst/>
          </a:prstGeom>
        </p:spPr>
      </p:pic>
      <p:sp>
        <p:nvSpPr>
          <p:cNvPr id="3" name="Text 0"/>
          <p:cNvSpPr/>
          <p:nvPr/>
        </p:nvSpPr>
        <p:spPr>
          <a:xfrm>
            <a:off x="833914" y="655201"/>
            <a:ext cx="9304973" cy="1401604"/>
          </a:xfrm>
          <a:prstGeom prst="rect">
            <a:avLst/>
          </a:prstGeom>
          <a:noFill/>
          <a:ln/>
        </p:spPr>
        <p:txBody>
          <a:bodyPr wrap="square" lIns="0" tIns="0" rIns="0" bIns="0" rtlCol="0" anchor="t"/>
          <a:lstStyle/>
          <a:p>
            <a:pPr marL="0" indent="0">
              <a:lnSpc>
                <a:spcPts val="5500"/>
              </a:lnSpc>
              <a:buNone/>
            </a:pPr>
            <a:r>
              <a:rPr lang="en-US" sz="4400" b="1" dirty="0">
                <a:solidFill>
                  <a:srgbClr val="FFFFFF"/>
                </a:solidFill>
                <a:latin typeface="Raleway" pitchFamily="2" charset="0"/>
                <a:ea typeface="Syne Bold" pitchFamily="34" charset="-122"/>
                <a:cs typeface="Syne Bold" pitchFamily="34" charset="-120"/>
              </a:rPr>
              <a:t>Cost-Effective Features of the Series</a:t>
            </a:r>
            <a:endParaRPr lang="en-US" sz="4400" dirty="0">
              <a:latin typeface="Raleway" pitchFamily="2" charset="0"/>
            </a:endParaRPr>
          </a:p>
        </p:txBody>
      </p:sp>
      <p:sp>
        <p:nvSpPr>
          <p:cNvPr id="5" name="Text 2"/>
          <p:cNvSpPr/>
          <p:nvPr/>
        </p:nvSpPr>
        <p:spPr>
          <a:xfrm>
            <a:off x="1489115" y="2682121"/>
            <a:ext cx="2803327" cy="350401"/>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Raleway" pitchFamily="2" charset="0"/>
                <a:ea typeface="Syne Bold" pitchFamily="34" charset="-122"/>
                <a:cs typeface="Syne Bold" pitchFamily="34" charset="-120"/>
              </a:rPr>
              <a:t>No Control Tyres</a:t>
            </a:r>
            <a:endParaRPr lang="en-US" sz="2200" dirty="0">
              <a:latin typeface="Raleway" pitchFamily="2" charset="0"/>
            </a:endParaRPr>
          </a:p>
        </p:txBody>
      </p:sp>
      <p:sp>
        <p:nvSpPr>
          <p:cNvPr id="6" name="Text 3"/>
          <p:cNvSpPr/>
          <p:nvPr/>
        </p:nvSpPr>
        <p:spPr>
          <a:xfrm>
            <a:off x="1489115" y="3175397"/>
            <a:ext cx="3878223" cy="1143357"/>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Competitors have the flexibility to choose their preferred tyres, helping to keep costs down.</a:t>
            </a:r>
            <a:endParaRPr lang="en-US" sz="1850" dirty="0"/>
          </a:p>
        </p:txBody>
      </p:sp>
      <p:sp>
        <p:nvSpPr>
          <p:cNvPr id="7" name="Shape 4"/>
          <p:cNvSpPr/>
          <p:nvPr/>
        </p:nvSpPr>
        <p:spPr>
          <a:xfrm>
            <a:off x="5557699" y="2649796"/>
            <a:ext cx="577095" cy="535127"/>
          </a:xfrm>
          <a:prstGeom prst="roundRect">
            <a:avLst>
              <a:gd name="adj" fmla="val 8572"/>
            </a:avLst>
          </a:prstGeom>
          <a:solidFill>
            <a:srgbClr val="2B2952"/>
          </a:solidFill>
          <a:ln/>
        </p:spPr>
        <p:txBody>
          <a:bodyPr/>
          <a:lstStyle/>
          <a:p>
            <a:endParaRPr lang="en-GB"/>
          </a:p>
        </p:txBody>
      </p:sp>
      <p:sp>
        <p:nvSpPr>
          <p:cNvPr id="8" name="Text 5"/>
          <p:cNvSpPr/>
          <p:nvPr/>
        </p:nvSpPr>
        <p:spPr>
          <a:xfrm>
            <a:off x="6260783" y="2682121"/>
            <a:ext cx="3878223" cy="700802"/>
          </a:xfrm>
          <a:prstGeom prst="rect">
            <a:avLst/>
          </a:prstGeom>
          <a:noFill/>
          <a:ln/>
        </p:spPr>
        <p:txBody>
          <a:bodyPr wrap="square" lIns="0" tIns="0" rIns="0" bIns="0" rtlCol="0" anchor="t"/>
          <a:lstStyle/>
          <a:p>
            <a:pPr marL="0" indent="0">
              <a:lnSpc>
                <a:spcPts val="2750"/>
              </a:lnSpc>
              <a:buNone/>
            </a:pPr>
            <a:r>
              <a:rPr lang="en-US" sz="2200" b="1" dirty="0">
                <a:solidFill>
                  <a:srgbClr val="D9E1FF"/>
                </a:solidFill>
                <a:latin typeface="Raleway" pitchFamily="2" charset="0"/>
                <a:ea typeface="Syne Bold" pitchFamily="34" charset="-122"/>
                <a:cs typeface="Syne Bold" pitchFamily="34" charset="-120"/>
              </a:rPr>
              <a:t>No Suspension Kits Required</a:t>
            </a:r>
            <a:endParaRPr lang="en-US" sz="2200" dirty="0">
              <a:latin typeface="Raleway" pitchFamily="2" charset="0"/>
            </a:endParaRPr>
          </a:p>
        </p:txBody>
      </p:sp>
      <p:sp>
        <p:nvSpPr>
          <p:cNvPr id="9" name="Text 6"/>
          <p:cNvSpPr/>
          <p:nvPr/>
        </p:nvSpPr>
        <p:spPr>
          <a:xfrm>
            <a:off x="6260783" y="3525798"/>
            <a:ext cx="3878223" cy="1143357"/>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Participants can use their existing suspension setups, reducing the need for additional expenses.</a:t>
            </a:r>
            <a:endParaRPr lang="en-US" sz="1850" dirty="0"/>
          </a:p>
        </p:txBody>
      </p:sp>
      <p:sp>
        <p:nvSpPr>
          <p:cNvPr id="11" name="Text 8"/>
          <p:cNvSpPr/>
          <p:nvPr/>
        </p:nvSpPr>
        <p:spPr>
          <a:xfrm>
            <a:off x="1489115" y="5175409"/>
            <a:ext cx="3878223" cy="700802"/>
          </a:xfrm>
          <a:prstGeom prst="rect">
            <a:avLst/>
          </a:prstGeom>
          <a:noFill/>
          <a:ln/>
        </p:spPr>
        <p:txBody>
          <a:bodyPr wrap="square" lIns="0" tIns="0" rIns="0" bIns="0" rtlCol="0" anchor="t"/>
          <a:lstStyle/>
          <a:p>
            <a:pPr marL="0" indent="0">
              <a:lnSpc>
                <a:spcPts val="2750"/>
              </a:lnSpc>
              <a:buNone/>
            </a:pPr>
            <a:r>
              <a:rPr lang="en-US" sz="2200" b="1" dirty="0">
                <a:solidFill>
                  <a:srgbClr val="D9E1FF"/>
                </a:solidFill>
                <a:latin typeface="Raleway" pitchFamily="2" charset="0"/>
                <a:ea typeface="Syne Bold" pitchFamily="34" charset="-122"/>
                <a:cs typeface="Syne Bold" pitchFamily="34" charset="-120"/>
              </a:rPr>
              <a:t>No Bespoke Parts Required</a:t>
            </a:r>
            <a:endParaRPr lang="en-US" sz="2200" dirty="0">
              <a:latin typeface="Raleway" pitchFamily="2" charset="0"/>
            </a:endParaRPr>
          </a:p>
        </p:txBody>
      </p:sp>
      <p:sp>
        <p:nvSpPr>
          <p:cNvPr id="12" name="Text 9"/>
          <p:cNvSpPr/>
          <p:nvPr/>
        </p:nvSpPr>
        <p:spPr>
          <a:xfrm>
            <a:off x="1489115" y="6019086"/>
            <a:ext cx="3878223" cy="1143357"/>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This ensures that competitors can keep costs down and maintain flexibility with their car setups.</a:t>
            </a:r>
            <a:endParaRPr lang="en-US" sz="1850" dirty="0"/>
          </a:p>
        </p:txBody>
      </p:sp>
      <p:sp>
        <p:nvSpPr>
          <p:cNvPr id="14" name="Text 11"/>
          <p:cNvSpPr/>
          <p:nvPr/>
        </p:nvSpPr>
        <p:spPr>
          <a:xfrm>
            <a:off x="6260783" y="5175409"/>
            <a:ext cx="3256002" cy="350401"/>
          </a:xfrm>
          <a:prstGeom prst="rect">
            <a:avLst/>
          </a:prstGeom>
          <a:noFill/>
          <a:ln/>
        </p:spPr>
        <p:txBody>
          <a:bodyPr wrap="none" lIns="0" tIns="0" rIns="0" bIns="0" rtlCol="0" anchor="t"/>
          <a:lstStyle/>
          <a:p>
            <a:pPr marL="0" indent="0">
              <a:lnSpc>
                <a:spcPts val="2750"/>
              </a:lnSpc>
              <a:buNone/>
            </a:pPr>
            <a:r>
              <a:rPr lang="en-US" sz="2200" b="1" dirty="0">
                <a:solidFill>
                  <a:srgbClr val="D9E1FF"/>
                </a:solidFill>
                <a:latin typeface="Raleway" pitchFamily="2" charset="0"/>
                <a:ea typeface="Syne Bold" pitchFamily="34" charset="-122"/>
                <a:cs typeface="Syne Bold" pitchFamily="34" charset="-120"/>
              </a:rPr>
              <a:t>Flexible Participation</a:t>
            </a:r>
            <a:endParaRPr lang="en-US" sz="2200" dirty="0">
              <a:latin typeface="Raleway" pitchFamily="2" charset="0"/>
            </a:endParaRPr>
          </a:p>
        </p:txBody>
      </p:sp>
      <p:sp>
        <p:nvSpPr>
          <p:cNvPr id="15" name="Text 12"/>
          <p:cNvSpPr/>
          <p:nvPr/>
        </p:nvSpPr>
        <p:spPr>
          <a:xfrm>
            <a:off x="6260783" y="5668685"/>
            <a:ext cx="3878223" cy="1905595"/>
          </a:xfrm>
          <a:prstGeom prst="rect">
            <a:avLst/>
          </a:prstGeom>
          <a:noFill/>
          <a:ln/>
        </p:spPr>
        <p:txBody>
          <a:bodyPr wrap="square" lIns="0" tIns="0" rIns="0" bIns="0" rtlCol="0" anchor="t"/>
          <a:lstStyle/>
          <a:p>
            <a:pPr marL="0" indent="0">
              <a:lnSpc>
                <a:spcPts val="3000"/>
              </a:lnSpc>
              <a:buNone/>
            </a:pPr>
            <a:r>
              <a:rPr lang="en-US" sz="1850" dirty="0">
                <a:solidFill>
                  <a:srgbClr val="D9E1FF"/>
                </a:solidFill>
                <a:latin typeface="Arimo" pitchFamily="34" charset="0"/>
                <a:ea typeface="Arimo" pitchFamily="34" charset="-122"/>
                <a:cs typeface="Arimo" pitchFamily="34" charset="-120"/>
              </a:rPr>
              <a:t>Since the series is not a championship, participants can select the race weekends they wish to compete in, offering a flexible racing schedule.</a:t>
            </a:r>
            <a:endParaRPr lang="en-US" sz="1850" dirty="0"/>
          </a:p>
        </p:txBody>
      </p:sp>
      <p:pic>
        <p:nvPicPr>
          <p:cNvPr id="19" name="Graphic 18" descr="Steering Wheel with solid fill">
            <a:extLst>
              <a:ext uri="{FF2B5EF4-FFF2-40B4-BE49-F238E27FC236}">
                <a16:creationId xmlns:a16="http://schemas.microsoft.com/office/drawing/2014/main" id="{DA038985-F8F9-6E8D-166A-911EF5247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7007" y="2649796"/>
            <a:ext cx="525601" cy="525601"/>
          </a:xfrm>
          <a:prstGeom prst="rect">
            <a:avLst/>
          </a:prstGeom>
        </p:spPr>
      </p:pic>
      <p:sp>
        <p:nvSpPr>
          <p:cNvPr id="20" name="Shape 4">
            <a:extLst>
              <a:ext uri="{FF2B5EF4-FFF2-40B4-BE49-F238E27FC236}">
                <a16:creationId xmlns:a16="http://schemas.microsoft.com/office/drawing/2014/main" id="{B3ADE056-D8BB-AE1F-7B72-62B93BA070FB}"/>
              </a:ext>
            </a:extLst>
          </p:cNvPr>
          <p:cNvSpPr/>
          <p:nvPr/>
        </p:nvSpPr>
        <p:spPr>
          <a:xfrm>
            <a:off x="713066" y="2640270"/>
            <a:ext cx="577095" cy="535127"/>
          </a:xfrm>
          <a:prstGeom prst="roundRect">
            <a:avLst>
              <a:gd name="adj" fmla="val 8572"/>
            </a:avLst>
          </a:prstGeom>
          <a:solidFill>
            <a:srgbClr val="2B2952"/>
          </a:solidFill>
          <a:ln/>
        </p:spPr>
        <p:txBody>
          <a:bodyPr/>
          <a:lstStyle/>
          <a:p>
            <a:endParaRPr lang="en-GB"/>
          </a:p>
        </p:txBody>
      </p:sp>
      <p:pic>
        <p:nvPicPr>
          <p:cNvPr id="21" name="Graphic 20" descr="Steering Wheel with solid fill">
            <a:extLst>
              <a:ext uri="{FF2B5EF4-FFF2-40B4-BE49-F238E27FC236}">
                <a16:creationId xmlns:a16="http://schemas.microsoft.com/office/drawing/2014/main" id="{B8E61F63-6340-4CD9-44EA-8A07F76F37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374" y="2640270"/>
            <a:ext cx="525601" cy="525601"/>
          </a:xfrm>
          <a:prstGeom prst="rect">
            <a:avLst/>
          </a:prstGeom>
        </p:spPr>
      </p:pic>
      <p:sp>
        <p:nvSpPr>
          <p:cNvPr id="22" name="Shape 4">
            <a:extLst>
              <a:ext uri="{FF2B5EF4-FFF2-40B4-BE49-F238E27FC236}">
                <a16:creationId xmlns:a16="http://schemas.microsoft.com/office/drawing/2014/main" id="{57A299DC-C999-18F5-E326-7E77F232738D}"/>
              </a:ext>
            </a:extLst>
          </p:cNvPr>
          <p:cNvSpPr/>
          <p:nvPr/>
        </p:nvSpPr>
        <p:spPr>
          <a:xfrm>
            <a:off x="732374" y="5130800"/>
            <a:ext cx="577095" cy="535127"/>
          </a:xfrm>
          <a:prstGeom prst="roundRect">
            <a:avLst>
              <a:gd name="adj" fmla="val 8572"/>
            </a:avLst>
          </a:prstGeom>
          <a:solidFill>
            <a:srgbClr val="2B2952"/>
          </a:solidFill>
          <a:ln/>
        </p:spPr>
        <p:txBody>
          <a:bodyPr/>
          <a:lstStyle/>
          <a:p>
            <a:endParaRPr lang="en-GB"/>
          </a:p>
        </p:txBody>
      </p:sp>
      <p:pic>
        <p:nvPicPr>
          <p:cNvPr id="23" name="Graphic 22" descr="Steering Wheel with solid fill">
            <a:extLst>
              <a:ext uri="{FF2B5EF4-FFF2-40B4-BE49-F238E27FC236}">
                <a16:creationId xmlns:a16="http://schemas.microsoft.com/office/drawing/2014/main" id="{2B24267E-AD12-6D07-143B-1D66D6773E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682" y="5130800"/>
            <a:ext cx="525601" cy="525601"/>
          </a:xfrm>
          <a:prstGeom prst="rect">
            <a:avLst/>
          </a:prstGeom>
        </p:spPr>
      </p:pic>
      <p:sp>
        <p:nvSpPr>
          <p:cNvPr id="24" name="Shape 4">
            <a:extLst>
              <a:ext uri="{FF2B5EF4-FFF2-40B4-BE49-F238E27FC236}">
                <a16:creationId xmlns:a16="http://schemas.microsoft.com/office/drawing/2014/main" id="{96762814-A195-EA74-BD39-14B3E5C55D9A}"/>
              </a:ext>
            </a:extLst>
          </p:cNvPr>
          <p:cNvSpPr/>
          <p:nvPr/>
        </p:nvSpPr>
        <p:spPr>
          <a:xfrm>
            <a:off x="5557699" y="5044678"/>
            <a:ext cx="577095" cy="535127"/>
          </a:xfrm>
          <a:prstGeom prst="roundRect">
            <a:avLst>
              <a:gd name="adj" fmla="val 8572"/>
            </a:avLst>
          </a:prstGeom>
          <a:solidFill>
            <a:srgbClr val="2B2952"/>
          </a:solidFill>
          <a:ln/>
        </p:spPr>
        <p:txBody>
          <a:bodyPr/>
          <a:lstStyle/>
          <a:p>
            <a:endParaRPr lang="en-GB"/>
          </a:p>
        </p:txBody>
      </p:sp>
      <p:pic>
        <p:nvPicPr>
          <p:cNvPr id="25" name="Graphic 24" descr="Steering Wheel with solid fill">
            <a:extLst>
              <a:ext uri="{FF2B5EF4-FFF2-40B4-BE49-F238E27FC236}">
                <a16:creationId xmlns:a16="http://schemas.microsoft.com/office/drawing/2014/main" id="{96B68536-6789-06A1-61AA-FBA1C2E4AC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7007" y="5044678"/>
            <a:ext cx="525601" cy="5256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11" name="Image 0">
            <a:extLst>
              <a:ext uri="{FF2B5EF4-FFF2-40B4-BE49-F238E27FC236}">
                <a16:creationId xmlns:a16="http://schemas.microsoft.com/office/drawing/2014/main" id="{FB53AC70-97DC-4CA2-BEBF-7D4666306C78}"/>
              </a:ext>
            </a:extLst>
          </p:cNvPr>
          <p:cNvPicPr>
            <a:picLocks noChangeAspect="1"/>
          </p:cNvPicPr>
          <p:nvPr/>
        </p:nvPicPr>
        <p:blipFill>
          <a:blip r:embed="rId3"/>
          <a:stretch>
            <a:fillRect/>
          </a:stretch>
        </p:blipFill>
        <p:spPr>
          <a:xfrm>
            <a:off x="0" y="-1524000"/>
            <a:ext cx="14630400" cy="9753600"/>
          </a:xfrm>
          <a:prstGeom prst="rect">
            <a:avLst/>
          </a:prstGeom>
        </p:spPr>
      </p:pic>
      <p:sp>
        <p:nvSpPr>
          <p:cNvPr id="12" name="Shape 0">
            <a:extLst>
              <a:ext uri="{FF2B5EF4-FFF2-40B4-BE49-F238E27FC236}">
                <a16:creationId xmlns:a16="http://schemas.microsoft.com/office/drawing/2014/main" id="{A3FAAA96-7CF2-445E-8C14-F1EDF37E52FB}"/>
              </a:ext>
            </a:extLst>
          </p:cNvPr>
          <p:cNvSpPr/>
          <p:nvPr/>
        </p:nvSpPr>
        <p:spPr>
          <a:xfrm>
            <a:off x="-59" y="0"/>
            <a:ext cx="14630400" cy="8229600"/>
          </a:xfrm>
          <a:prstGeom prst="rect">
            <a:avLst/>
          </a:prstGeom>
          <a:solidFill>
            <a:srgbClr val="0C0A33">
              <a:alpha val="80000"/>
            </a:srgbClr>
          </a:solidFill>
          <a:ln/>
        </p:spPr>
        <p:txBody>
          <a:bodyPr/>
          <a:lstStyle/>
          <a:p>
            <a:endParaRPr lang="en-GB"/>
          </a:p>
        </p:txBody>
      </p:sp>
      <p:sp>
        <p:nvSpPr>
          <p:cNvPr id="2" name="Text 0"/>
          <p:cNvSpPr/>
          <p:nvPr/>
        </p:nvSpPr>
        <p:spPr>
          <a:xfrm>
            <a:off x="968693" y="1083945"/>
            <a:ext cx="12692896" cy="1452086"/>
          </a:xfrm>
          <a:prstGeom prst="rect">
            <a:avLst/>
          </a:prstGeom>
          <a:noFill/>
          <a:ln/>
        </p:spPr>
        <p:txBody>
          <a:bodyPr wrap="square" lIns="0" tIns="0" rIns="0" bIns="0" rtlCol="0" anchor="t"/>
          <a:lstStyle/>
          <a:p>
            <a:pPr marL="0" indent="0">
              <a:lnSpc>
                <a:spcPts val="5700"/>
              </a:lnSpc>
              <a:buNone/>
            </a:pPr>
            <a:r>
              <a:rPr lang="en-US" sz="4550" b="1" dirty="0">
                <a:solidFill>
                  <a:srgbClr val="FFFFFF"/>
                </a:solidFill>
                <a:latin typeface="Raleway" pitchFamily="2" charset="0"/>
                <a:ea typeface="Syne Bold" pitchFamily="34" charset="-122"/>
                <a:cs typeface="Syne Bold" pitchFamily="34" charset="-120"/>
              </a:rPr>
              <a:t>Benefits of Participating in the CALM All Porsche Trophy Series</a:t>
            </a:r>
            <a:endParaRPr lang="en-US" sz="4550" dirty="0">
              <a:latin typeface="Raleway" pitchFamily="2" charset="0"/>
            </a:endParaRPr>
          </a:p>
        </p:txBody>
      </p:sp>
      <p:sp>
        <p:nvSpPr>
          <p:cNvPr id="3" name="Text 1"/>
          <p:cNvSpPr/>
          <p:nvPr/>
        </p:nvSpPr>
        <p:spPr>
          <a:xfrm>
            <a:off x="968693" y="3153132"/>
            <a:ext cx="2904530" cy="363141"/>
          </a:xfrm>
          <a:prstGeom prst="rect">
            <a:avLst/>
          </a:prstGeom>
          <a:noFill/>
          <a:ln/>
        </p:spPr>
        <p:txBody>
          <a:bodyPr wrap="none" lIns="0" tIns="0" rIns="0" bIns="0" rtlCol="0" anchor="t"/>
          <a:lstStyle/>
          <a:p>
            <a:pPr marL="0" indent="0">
              <a:lnSpc>
                <a:spcPts val="2850"/>
              </a:lnSpc>
              <a:buNone/>
            </a:pPr>
            <a:r>
              <a:rPr lang="en-US" sz="2250" b="1" dirty="0">
                <a:solidFill>
                  <a:srgbClr val="FFFFFF"/>
                </a:solidFill>
                <a:latin typeface="Raleway" pitchFamily="2" charset="0"/>
                <a:ea typeface="Syne Bold" pitchFamily="34" charset="-122"/>
                <a:cs typeface="Syne Bold" pitchFamily="34" charset="-120"/>
              </a:rPr>
              <a:t>Affordable Racing</a:t>
            </a:r>
            <a:endParaRPr lang="en-US" sz="2250" dirty="0">
              <a:latin typeface="Raleway" pitchFamily="2" charset="0"/>
            </a:endParaRPr>
          </a:p>
        </p:txBody>
      </p:sp>
      <p:sp>
        <p:nvSpPr>
          <p:cNvPr id="4" name="Text 2"/>
          <p:cNvSpPr/>
          <p:nvPr/>
        </p:nvSpPr>
        <p:spPr>
          <a:xfrm>
            <a:off x="968693" y="3763089"/>
            <a:ext cx="3828931" cy="3160395"/>
          </a:xfrm>
          <a:prstGeom prst="rect">
            <a:avLst/>
          </a:prstGeom>
          <a:noFill/>
          <a:ln/>
        </p:spPr>
        <p:txBody>
          <a:bodyPr wrap="square" lIns="0" tIns="0" rIns="0" bIns="0" rtlCol="0" anchor="t"/>
          <a:lstStyle/>
          <a:p>
            <a:pPr marL="0" indent="0">
              <a:lnSpc>
                <a:spcPts val="3100"/>
              </a:lnSpc>
              <a:buNone/>
            </a:pPr>
            <a:r>
              <a:rPr lang="en-US" sz="1900" dirty="0">
                <a:solidFill>
                  <a:srgbClr val="D9E1FF"/>
                </a:solidFill>
                <a:latin typeface="Arimo" pitchFamily="34" charset="0"/>
                <a:ea typeface="Arimo" pitchFamily="34" charset="-122"/>
                <a:cs typeface="Arimo" pitchFamily="34" charset="-120"/>
              </a:rPr>
              <a:t>The series is designed to be cost-effective, allowing enthusiasts to participate in motorsport without breaking the bank. With flexible options for car preparation and no requirement for expensive control parts, racers can manage their budgets effectively.</a:t>
            </a:r>
            <a:endParaRPr lang="en-US" sz="1900" dirty="0"/>
          </a:p>
        </p:txBody>
      </p:sp>
      <p:sp>
        <p:nvSpPr>
          <p:cNvPr id="5" name="Text 3"/>
          <p:cNvSpPr/>
          <p:nvPr/>
        </p:nvSpPr>
        <p:spPr>
          <a:xfrm>
            <a:off x="5407462" y="3153132"/>
            <a:ext cx="3461861" cy="363141"/>
          </a:xfrm>
          <a:prstGeom prst="rect">
            <a:avLst/>
          </a:prstGeom>
          <a:noFill/>
          <a:ln/>
        </p:spPr>
        <p:txBody>
          <a:bodyPr wrap="none" lIns="0" tIns="0" rIns="0" bIns="0" rtlCol="0" anchor="t"/>
          <a:lstStyle/>
          <a:p>
            <a:pPr marL="0" indent="0">
              <a:lnSpc>
                <a:spcPts val="2850"/>
              </a:lnSpc>
              <a:buNone/>
            </a:pPr>
            <a:r>
              <a:rPr lang="en-US" sz="2250" b="1" dirty="0">
                <a:solidFill>
                  <a:srgbClr val="FFFFFF"/>
                </a:solidFill>
                <a:latin typeface="Raleway" pitchFamily="2" charset="0"/>
                <a:ea typeface="Syne Bold" pitchFamily="34" charset="-122"/>
                <a:cs typeface="Syne Bold" pitchFamily="34" charset="-120"/>
              </a:rPr>
              <a:t>Competitive Platform</a:t>
            </a:r>
            <a:endParaRPr lang="en-US" sz="2250" dirty="0">
              <a:latin typeface="Raleway" pitchFamily="2" charset="0"/>
            </a:endParaRPr>
          </a:p>
        </p:txBody>
      </p:sp>
      <p:sp>
        <p:nvSpPr>
          <p:cNvPr id="6" name="Text 4"/>
          <p:cNvSpPr/>
          <p:nvPr/>
        </p:nvSpPr>
        <p:spPr>
          <a:xfrm>
            <a:off x="5407462" y="3763089"/>
            <a:ext cx="3828931" cy="3160395"/>
          </a:xfrm>
          <a:prstGeom prst="rect">
            <a:avLst/>
          </a:prstGeom>
          <a:noFill/>
          <a:ln/>
        </p:spPr>
        <p:txBody>
          <a:bodyPr wrap="square" lIns="0" tIns="0" rIns="0" bIns="0" rtlCol="0" anchor="t"/>
          <a:lstStyle/>
          <a:p>
            <a:pPr marL="0" indent="0">
              <a:lnSpc>
                <a:spcPts val="3100"/>
              </a:lnSpc>
              <a:buNone/>
            </a:pPr>
            <a:r>
              <a:rPr lang="en-US" sz="1900" dirty="0">
                <a:solidFill>
                  <a:srgbClr val="D9E1FF"/>
                </a:solidFill>
                <a:latin typeface="Arimo" pitchFamily="34" charset="0"/>
                <a:ea typeface="Arimo" pitchFamily="34" charset="-122"/>
                <a:cs typeface="Arimo" pitchFamily="34" charset="-120"/>
              </a:rPr>
              <a:t>The power-to-weight ratio structure ensures close and exciting racing across a variety of Porsche models. This unique approach allows drivers of different Porsche types to compete on a level playing field, enhancing the overall racing experience.</a:t>
            </a:r>
            <a:endParaRPr lang="en-US" sz="1900" dirty="0"/>
          </a:p>
        </p:txBody>
      </p:sp>
      <p:sp>
        <p:nvSpPr>
          <p:cNvPr id="7" name="Text 5"/>
          <p:cNvSpPr/>
          <p:nvPr/>
        </p:nvSpPr>
        <p:spPr>
          <a:xfrm>
            <a:off x="9846231" y="3153132"/>
            <a:ext cx="3828931" cy="726281"/>
          </a:xfrm>
          <a:prstGeom prst="rect">
            <a:avLst/>
          </a:prstGeom>
          <a:noFill/>
          <a:ln/>
        </p:spPr>
        <p:txBody>
          <a:bodyPr wrap="square" lIns="0" tIns="0" rIns="0" bIns="0" rtlCol="0" anchor="t"/>
          <a:lstStyle/>
          <a:p>
            <a:pPr marL="0" indent="0">
              <a:lnSpc>
                <a:spcPts val="2850"/>
              </a:lnSpc>
              <a:buNone/>
            </a:pPr>
            <a:r>
              <a:rPr lang="en-US" sz="2250" b="1" dirty="0">
                <a:solidFill>
                  <a:srgbClr val="FFFFFF"/>
                </a:solidFill>
                <a:latin typeface="Raleway" pitchFamily="2" charset="0"/>
                <a:ea typeface="Syne Bold" pitchFamily="34" charset="-122"/>
                <a:cs typeface="Syne Bold" pitchFamily="34" charset="-120"/>
              </a:rPr>
              <a:t>Environmentally Conscious</a:t>
            </a:r>
            <a:endParaRPr lang="en-US" sz="2250" dirty="0">
              <a:latin typeface="Raleway" pitchFamily="2" charset="0"/>
            </a:endParaRPr>
          </a:p>
        </p:txBody>
      </p:sp>
      <p:sp>
        <p:nvSpPr>
          <p:cNvPr id="8" name="Text 6"/>
          <p:cNvSpPr/>
          <p:nvPr/>
        </p:nvSpPr>
        <p:spPr>
          <a:xfrm>
            <a:off x="9846231" y="4126230"/>
            <a:ext cx="3828931" cy="2765346"/>
          </a:xfrm>
          <a:prstGeom prst="rect">
            <a:avLst/>
          </a:prstGeom>
          <a:noFill/>
          <a:ln/>
        </p:spPr>
        <p:txBody>
          <a:bodyPr wrap="square" lIns="0" tIns="0" rIns="0" bIns="0" rtlCol="0" anchor="t"/>
          <a:lstStyle/>
          <a:p>
            <a:pPr marL="0" indent="0">
              <a:lnSpc>
                <a:spcPts val="3100"/>
              </a:lnSpc>
              <a:buNone/>
            </a:pPr>
            <a:r>
              <a:rPr lang="en-US" sz="1900" dirty="0">
                <a:solidFill>
                  <a:srgbClr val="D9E1FF"/>
                </a:solidFill>
                <a:latin typeface="Arimo" pitchFamily="34" charset="0"/>
                <a:ea typeface="Arimo" pitchFamily="34" charset="-122"/>
                <a:cs typeface="Arimo" pitchFamily="34" charset="-120"/>
              </a:rPr>
              <a:t>As the first UK club racing series to be 100% carbon balanced, CAP demonstrates a commitment to environmental responsibility. This feature allows participants to enjoy their passion for racing while minimizing their carbon footprint.</a:t>
            </a:r>
            <a:endParaRPr lang="en-US" sz="1900" dirty="0"/>
          </a:p>
        </p:txBody>
      </p:sp>
      <p:pic>
        <p:nvPicPr>
          <p:cNvPr id="10" name="Picture 9" descr="A round button with text and a red white and blue background&#10;&#10;Description automatically generated">
            <a:extLst>
              <a:ext uri="{FF2B5EF4-FFF2-40B4-BE49-F238E27FC236}">
                <a16:creationId xmlns:a16="http://schemas.microsoft.com/office/drawing/2014/main" id="{0D430502-F85B-61AA-2F4D-059374AAD5AE}"/>
              </a:ext>
            </a:extLst>
          </p:cNvPr>
          <p:cNvPicPr>
            <a:picLocks noChangeAspect="1"/>
          </p:cNvPicPr>
          <p:nvPr/>
        </p:nvPicPr>
        <p:blipFill>
          <a:blip r:embed="rId4"/>
          <a:stretch>
            <a:fillRect/>
          </a:stretch>
        </p:blipFill>
        <p:spPr>
          <a:xfrm>
            <a:off x="13236498" y="6970260"/>
            <a:ext cx="1059405" cy="10601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1086445"/>
            <a:ext cx="12692896" cy="1452086"/>
          </a:xfrm>
          <a:prstGeom prst="rect">
            <a:avLst/>
          </a:prstGeom>
          <a:noFill/>
          <a:ln/>
        </p:spPr>
        <p:txBody>
          <a:bodyPr wrap="square" lIns="0" tIns="0" rIns="0" bIns="0" rtlCol="0" anchor="t"/>
          <a:lstStyle/>
          <a:p>
            <a:pPr marL="0" indent="0">
              <a:lnSpc>
                <a:spcPts val="5700"/>
              </a:lnSpc>
              <a:buNone/>
            </a:pPr>
            <a:r>
              <a:rPr lang="en-US" sz="4550" b="1" dirty="0">
                <a:solidFill>
                  <a:srgbClr val="FFFFFF"/>
                </a:solidFill>
                <a:latin typeface="Raleway" pitchFamily="2" charset="0"/>
                <a:ea typeface="Syne Bold" pitchFamily="34" charset="-122"/>
                <a:cs typeface="Syne Bold" pitchFamily="34" charset="-120"/>
              </a:rPr>
              <a:t>Get Involved in the CALM All Porsche Trophy Series</a:t>
            </a:r>
            <a:endParaRPr lang="en-US" sz="4550" dirty="0">
              <a:latin typeface="Raleway" pitchFamily="2" charset="0"/>
            </a:endParaRPr>
          </a:p>
        </p:txBody>
      </p:sp>
      <p:sp>
        <p:nvSpPr>
          <p:cNvPr id="3" name="Text 1"/>
          <p:cNvSpPr/>
          <p:nvPr/>
        </p:nvSpPr>
        <p:spPr>
          <a:xfrm>
            <a:off x="968693" y="3032284"/>
            <a:ext cx="12692896" cy="1185148"/>
          </a:xfrm>
          <a:prstGeom prst="rect">
            <a:avLst/>
          </a:prstGeom>
          <a:noFill/>
          <a:ln/>
        </p:spPr>
        <p:txBody>
          <a:bodyPr wrap="square" lIns="0" tIns="0" rIns="0" bIns="0" rtlCol="0" anchor="t"/>
          <a:lstStyle/>
          <a:p>
            <a:pPr marL="0" indent="0">
              <a:lnSpc>
                <a:spcPts val="3100"/>
              </a:lnSpc>
              <a:buNone/>
            </a:pPr>
            <a:r>
              <a:rPr lang="en-US" sz="1900" dirty="0">
                <a:solidFill>
                  <a:srgbClr val="D9E1FF"/>
                </a:solidFill>
                <a:latin typeface="Arimo" pitchFamily="34" charset="0"/>
                <a:ea typeface="Arimo" pitchFamily="34" charset="-122"/>
                <a:cs typeface="Arimo" pitchFamily="34" charset="-120"/>
              </a:rPr>
              <a:t>The CALM All Porsche Trophy Series offers an exciting opportunity for Porsche enthusiasts to participate in competitive motorsport while supporting a worthy cause. With its focus on affordability, competitive balance, and environmental responsibility, the series provides a unique racing experience.</a:t>
            </a:r>
            <a:endParaRPr lang="en-US" sz="1900" dirty="0"/>
          </a:p>
        </p:txBody>
      </p:sp>
      <p:sp>
        <p:nvSpPr>
          <p:cNvPr id="4" name="Text 2"/>
          <p:cNvSpPr/>
          <p:nvPr/>
        </p:nvSpPr>
        <p:spPr>
          <a:xfrm>
            <a:off x="968693" y="4495086"/>
            <a:ext cx="12692896" cy="1185148"/>
          </a:xfrm>
          <a:prstGeom prst="rect">
            <a:avLst/>
          </a:prstGeom>
          <a:noFill/>
          <a:ln/>
        </p:spPr>
        <p:txBody>
          <a:bodyPr wrap="square" lIns="0" tIns="0" rIns="0" bIns="0" rtlCol="0" anchor="t"/>
          <a:lstStyle/>
          <a:p>
            <a:pPr marL="0" indent="0">
              <a:lnSpc>
                <a:spcPts val="3100"/>
              </a:lnSpc>
              <a:buNone/>
            </a:pPr>
            <a:r>
              <a:rPr lang="en-US" sz="1900" dirty="0">
                <a:solidFill>
                  <a:srgbClr val="D9E1FF"/>
                </a:solidFill>
                <a:latin typeface="Arimo" pitchFamily="34" charset="0"/>
                <a:ea typeface="Arimo" pitchFamily="34" charset="-122"/>
                <a:cs typeface="Arimo" pitchFamily="34" charset="-120"/>
              </a:rPr>
              <a:t>Whether you're a seasoned racer or new to motorsport, the flexible format and variety of Porsche models eligible for participation make this series accessible to a wide range of enthusiasts. The combination of sprint races and endurance events across iconic circuits adds to the appeal and challenge of the series.</a:t>
            </a:r>
            <a:endParaRPr lang="en-US" sz="1900" dirty="0"/>
          </a:p>
        </p:txBody>
      </p:sp>
      <p:sp>
        <p:nvSpPr>
          <p:cNvPr id="5" name="Text 3"/>
          <p:cNvSpPr/>
          <p:nvPr/>
        </p:nvSpPr>
        <p:spPr>
          <a:xfrm>
            <a:off x="968693" y="5957887"/>
            <a:ext cx="12692896" cy="1185148"/>
          </a:xfrm>
          <a:prstGeom prst="rect">
            <a:avLst/>
          </a:prstGeom>
          <a:noFill/>
          <a:ln/>
        </p:spPr>
        <p:txBody>
          <a:bodyPr wrap="square" lIns="0" tIns="0" rIns="0" bIns="0" rtlCol="0" anchor="t"/>
          <a:lstStyle/>
          <a:p>
            <a:pPr marL="0" indent="0">
              <a:lnSpc>
                <a:spcPts val="3100"/>
              </a:lnSpc>
              <a:buNone/>
            </a:pPr>
            <a:r>
              <a:rPr lang="en-US" sz="1900" dirty="0">
                <a:solidFill>
                  <a:srgbClr val="D9E1FF"/>
                </a:solidFill>
                <a:latin typeface="Arimo" pitchFamily="34" charset="0"/>
                <a:ea typeface="Arimo" pitchFamily="34" charset="-122"/>
                <a:cs typeface="Arimo" pitchFamily="34" charset="-120"/>
              </a:rPr>
              <a:t>For more details on the series and to get involved, visit the official website at </a:t>
            </a:r>
            <a:r>
              <a:rPr lang="en-US" sz="1900" u="sng" dirty="0">
                <a:solidFill>
                  <a:srgbClr val="8061FF"/>
                </a:solidFill>
                <a:latin typeface="Arimo" pitchFamily="34" charset="0"/>
                <a:ea typeface="Arimo" pitchFamily="34" charset="-122"/>
                <a:cs typeface="Arimo" pitchFamily="34" charset="-120"/>
                <a:hlinkClick r:id="rId3">
                  <a:extLst>
                    <a:ext uri="{A12FA001-AC4F-418D-AE19-62706E023703}">
                      <ahyp:hlinkClr xmlns:ahyp="http://schemas.microsoft.com/office/drawing/2018/hyperlinkcolor" val="tx"/>
                    </a:ext>
                  </a:extLst>
                </a:hlinkClick>
              </a:rPr>
              <a:t>www.allporschetrophy.co.uk</a:t>
            </a:r>
            <a:r>
              <a:rPr lang="en-US" sz="1900" dirty="0">
                <a:solidFill>
                  <a:srgbClr val="D9E1FF"/>
                </a:solidFill>
                <a:latin typeface="Arimo" pitchFamily="34" charset="0"/>
                <a:ea typeface="Arimo" pitchFamily="34" charset="-122"/>
                <a:cs typeface="Arimo" pitchFamily="34" charset="-120"/>
              </a:rPr>
              <a:t>. Join the CALM All Porsche Trophy Series and be part of an exciting, competitive, and socially responsible motorsport community.</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3683</TotalTime>
  <Words>897</Words>
  <Application>Microsoft Office PowerPoint</Application>
  <PresentationFormat>Custom</PresentationFormat>
  <Paragraphs>93</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Raleway</vt:lpstr>
      <vt:lpstr>Arimo</vt:lpstr>
      <vt:lpstr>Aptos</vt:lpstr>
      <vt:lpstr>Calibri</vt:lpstr>
      <vt:lpstr>Arial</vt:lpstr>
      <vt:lpstr>Arimo Medium</vt:lpstr>
      <vt:lpstr>Syne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Mark Callahan</cp:lastModifiedBy>
  <cp:revision>12</cp:revision>
  <dcterms:created xsi:type="dcterms:W3CDTF">2024-12-14T20:48:28Z</dcterms:created>
  <dcterms:modified xsi:type="dcterms:W3CDTF">2026-01-20T10:26:22Z</dcterms:modified>
</cp:coreProperties>
</file>